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716" r:id="rId2"/>
  </p:sldMasterIdLst>
  <p:notesMasterIdLst>
    <p:notesMasterId r:id="rId14"/>
  </p:notesMasterIdLst>
  <p:sldIdLst>
    <p:sldId id="2147475322" r:id="rId3"/>
    <p:sldId id="2147475551" r:id="rId4"/>
    <p:sldId id="2147475589" r:id="rId5"/>
    <p:sldId id="2147475584" r:id="rId6"/>
    <p:sldId id="2147475585" r:id="rId7"/>
    <p:sldId id="2147475590" r:id="rId8"/>
    <p:sldId id="2147475579" r:id="rId9"/>
    <p:sldId id="2147475581" r:id="rId10"/>
    <p:sldId id="2147475591" r:id="rId11"/>
    <p:sldId id="2147475592" r:id="rId12"/>
    <p:sldId id="3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813F5E-3388-6DCD-029C-2573848C493B}" name="Rajnale, Pravin - Ext" initials="PR" userId="S::prarajnale.ext@deloitte.com::5200b1f5-8a0e-48b0-87a2-bff0bff6c12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B02A"/>
    <a:srgbClr val="86BC25"/>
    <a:srgbClr val="B6D77B"/>
    <a:srgbClr val="0D8390"/>
    <a:srgbClr val="0076A8"/>
    <a:srgbClr val="268AB5"/>
    <a:srgbClr val="91918F"/>
    <a:srgbClr val="717274"/>
    <a:srgbClr val="535D6F"/>
    <a:srgbClr val="E5E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F6C25-EE2F-46E1-8FEA-59CBE6377FAF}" type="datetimeFigureOut">
              <a:rPr lang="en-IN" smtClean="0"/>
              <a:t>14-08-2025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07171-3617-4E8F-97B4-862E5F22A0E9}" type="slidenum">
              <a:rPr lang="en-IN" smtClean="0"/>
              <a:t>‹#›</a:t>
            </a:fld>
            <a:endParaRPr lang="en-IN"/>
          </a:p>
        </p:txBody>
      </p:sp>
    </p:spTree>
    <p:extLst>
      <p:ext uri="{BB962C8B-B14F-4D97-AF65-F5344CB8AC3E}">
        <p14:creationId xmlns:p14="http://schemas.microsoft.com/office/powerpoint/2010/main" val="220054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575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3</a:t>
            </a:fld>
            <a:endParaRPr lang="en-IN"/>
          </a:p>
        </p:txBody>
      </p:sp>
    </p:spTree>
    <p:extLst>
      <p:ext uri="{BB962C8B-B14F-4D97-AF65-F5344CB8AC3E}">
        <p14:creationId xmlns:p14="http://schemas.microsoft.com/office/powerpoint/2010/main" val="209093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4</a:t>
            </a:fld>
            <a:endParaRPr lang="en-IN"/>
          </a:p>
        </p:txBody>
      </p:sp>
    </p:spTree>
    <p:extLst>
      <p:ext uri="{BB962C8B-B14F-4D97-AF65-F5344CB8AC3E}">
        <p14:creationId xmlns:p14="http://schemas.microsoft.com/office/powerpoint/2010/main" val="389121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5</a:t>
            </a:fld>
            <a:endParaRPr lang="en-IN"/>
          </a:p>
        </p:txBody>
      </p:sp>
    </p:spTree>
    <p:extLst>
      <p:ext uri="{BB962C8B-B14F-4D97-AF65-F5344CB8AC3E}">
        <p14:creationId xmlns:p14="http://schemas.microsoft.com/office/powerpoint/2010/main" val="84376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6</a:t>
            </a:fld>
            <a:endParaRPr lang="en-IN"/>
          </a:p>
        </p:txBody>
      </p:sp>
    </p:spTree>
    <p:extLst>
      <p:ext uri="{BB962C8B-B14F-4D97-AF65-F5344CB8AC3E}">
        <p14:creationId xmlns:p14="http://schemas.microsoft.com/office/powerpoint/2010/main" val="286466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361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BE53F9A5-D017-41A9-87FD-42B8B6C64282}"/>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033124356"/>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376521" y="192372"/>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8726758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853369"/>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Picture Placeholder 10">
            <a:extLst>
              <a:ext uri="{FF2B5EF4-FFF2-40B4-BE49-F238E27FC236}">
                <a16:creationId xmlns:a16="http://schemas.microsoft.com/office/drawing/2014/main" id="{3206CC47-A229-4B0E-AE0F-32D2485648B8}"/>
              </a:ext>
            </a:extLst>
          </p:cNvPr>
          <p:cNvSpPr>
            <a:spLocks noGrp="1"/>
          </p:cNvSpPr>
          <p:nvPr>
            <p:ph type="pic" sz="quarter" idx="10"/>
          </p:nvPr>
        </p:nvSpPr>
        <p:spPr>
          <a:xfrm>
            <a:off x="4978399" y="297788"/>
            <a:ext cx="7212014" cy="6560212"/>
          </a:xfrm>
          <a:custGeom>
            <a:avLst/>
            <a:gdLst>
              <a:gd name="connsiteX0" fmla="*/ 7024044 w 7212014"/>
              <a:gd name="connsiteY0" fmla="*/ 774 h 6560212"/>
              <a:gd name="connsiteX1" fmla="*/ 7170201 w 7212014"/>
              <a:gd name="connsiteY1" fmla="*/ 74223 h 6560212"/>
              <a:gd name="connsiteX2" fmla="*/ 7212014 w 7212014"/>
              <a:gd name="connsiteY2" fmla="*/ 128725 h 6560212"/>
              <a:gd name="connsiteX3" fmla="*/ 7212014 w 7212014"/>
              <a:gd name="connsiteY3" fmla="*/ 6560212 h 6560212"/>
              <a:gd name="connsiteX4" fmla="*/ 1050714 w 7212014"/>
              <a:gd name="connsiteY4" fmla="*/ 6560212 h 6560212"/>
              <a:gd name="connsiteX5" fmla="*/ 1063732 w 7212014"/>
              <a:gd name="connsiteY5" fmla="*/ 6536662 h 6560212"/>
              <a:gd name="connsiteX6" fmla="*/ 96690 w 7212014"/>
              <a:gd name="connsiteY6" fmla="*/ 4215837 h 6560212"/>
              <a:gd name="connsiteX7" fmla="*/ 773294 w 7212014"/>
              <a:gd name="connsiteY7" fmla="*/ 2232728 h 6560212"/>
              <a:gd name="connsiteX8" fmla="*/ 2896431 w 7212014"/>
              <a:gd name="connsiteY8" fmla="*/ 2221063 h 6560212"/>
              <a:gd name="connsiteX9" fmla="*/ 3774769 w 7212014"/>
              <a:gd name="connsiteY9" fmla="*/ 732122 h 6560212"/>
              <a:gd name="connsiteX10" fmla="*/ 5219993 w 7212014"/>
              <a:gd name="connsiteY10" fmla="*/ 716234 h 6560212"/>
              <a:gd name="connsiteX11" fmla="*/ 6944390 w 7212014"/>
              <a:gd name="connsiteY11" fmla="*/ 4647 h 6560212"/>
              <a:gd name="connsiteX12" fmla="*/ 7024044 w 7212014"/>
              <a:gd name="connsiteY12" fmla="*/ 774 h 656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12014" h="6560212">
                <a:moveTo>
                  <a:pt x="7024044" y="774"/>
                </a:moveTo>
                <a:cubicBezTo>
                  <a:pt x="7093855" y="5923"/>
                  <a:pt x="7136247" y="36207"/>
                  <a:pt x="7170201" y="74223"/>
                </a:cubicBezTo>
                <a:lnTo>
                  <a:pt x="7212014" y="128725"/>
                </a:lnTo>
                <a:lnTo>
                  <a:pt x="7212014" y="6560212"/>
                </a:lnTo>
                <a:lnTo>
                  <a:pt x="1050714" y="6560212"/>
                </a:lnTo>
                <a:lnTo>
                  <a:pt x="1063732" y="6536662"/>
                </a:lnTo>
                <a:cubicBezTo>
                  <a:pt x="1482386" y="5690280"/>
                  <a:pt x="342890" y="4948235"/>
                  <a:pt x="96690" y="4215837"/>
                </a:cubicBezTo>
                <a:cubicBezTo>
                  <a:pt x="-157453" y="3459812"/>
                  <a:pt x="96689" y="2576856"/>
                  <a:pt x="773294" y="2232728"/>
                </a:cubicBezTo>
                <a:cubicBezTo>
                  <a:pt x="1449899" y="1888601"/>
                  <a:pt x="2396184" y="2471164"/>
                  <a:pt x="2896431" y="2221063"/>
                </a:cubicBezTo>
                <a:cubicBezTo>
                  <a:pt x="3396677" y="1970962"/>
                  <a:pt x="3297301" y="1080976"/>
                  <a:pt x="3774769" y="732122"/>
                </a:cubicBezTo>
                <a:cubicBezTo>
                  <a:pt x="4252237" y="383269"/>
                  <a:pt x="4691724" y="837480"/>
                  <a:pt x="5219993" y="716234"/>
                </a:cubicBezTo>
                <a:cubicBezTo>
                  <a:pt x="5748265" y="594987"/>
                  <a:pt x="6703857" y="40754"/>
                  <a:pt x="6944390" y="4647"/>
                </a:cubicBezTo>
                <a:cubicBezTo>
                  <a:pt x="6974457" y="134"/>
                  <a:pt x="7000773" y="-943"/>
                  <a:pt x="7024044" y="774"/>
                </a:cubicBezTo>
                <a:close/>
              </a:path>
            </a:pathLst>
          </a:custGeom>
        </p:spPr>
        <p:txBody>
          <a:bodyPr wrap="square">
            <a:noAutofit/>
          </a:bodyPr>
          <a:lstStyle/>
          <a:p>
            <a:endParaRPr lang="en-US"/>
          </a:p>
        </p:txBody>
      </p:sp>
    </p:spTree>
    <p:extLst>
      <p:ext uri="{BB962C8B-B14F-4D97-AF65-F5344CB8AC3E}">
        <p14:creationId xmlns:p14="http://schemas.microsoft.com/office/powerpoint/2010/main" val="35392112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853369"/>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1201862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4073501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11195048" cy="2169796"/>
          </a:xfrm>
        </p:spPr>
        <p:txBody>
          <a:bodyPr anchor="b" anchorCtr="0"/>
          <a:lstStyle>
            <a:lvl1pPr>
              <a:lnSpc>
                <a:spcPct val="100000"/>
              </a:lnSpc>
              <a:spcAft>
                <a:spcPts val="600"/>
              </a:spcAft>
              <a:defRPr sz="900"/>
            </a:lvl1pPr>
          </a:lstStyle>
          <a:p>
            <a:pPr lvl="0"/>
            <a:r>
              <a:rPr lang="en-US"/>
              <a:t>Click to edit Master text styles</a:t>
            </a:r>
          </a:p>
        </p:txBody>
      </p:sp>
    </p:spTree>
    <p:extLst>
      <p:ext uri="{BB962C8B-B14F-4D97-AF65-F5344CB8AC3E}">
        <p14:creationId xmlns:p14="http://schemas.microsoft.com/office/powerpoint/2010/main" val="3771244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tx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a:t>
            </a:r>
            <a:br>
              <a:rPr lang="en-US" noProof="0"/>
            </a:br>
            <a:r>
              <a:rPr lang="en-US" noProof="0"/>
              <a:t>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8" name="Title 1">
            <a:extLst>
              <a:ext uri="{FF2B5EF4-FFF2-40B4-BE49-F238E27FC236}">
                <a16:creationId xmlns:a16="http://schemas.microsoft.com/office/drawing/2014/main" id="{BF939DF8-C67D-4ED5-9DBC-98F2B43BDAEA}"/>
              </a:ext>
            </a:extLst>
          </p:cNvPr>
          <p:cNvSpPr txBox="1">
            <a:spLocks/>
          </p:cNvSpPr>
          <p:nvPr userDrawn="1"/>
        </p:nvSpPr>
        <p:spPr bwMode="gray">
          <a:xfrm>
            <a:off x="3417931" y="725455"/>
            <a:ext cx="5356735" cy="5356735"/>
          </a:xfrm>
          <a:prstGeom prst="ellipse">
            <a:avLst/>
          </a:prstGeom>
          <a:ln w="25400">
            <a:solidFill>
              <a:schemeClr val="accent1"/>
            </a:solidFill>
          </a:ln>
        </p:spPr>
        <p:txBody>
          <a:bodyPr vert="horz" lIns="108000" tIns="108000" rIns="108000" bIns="108000" rtlCol="0" anchor="ctr" anchorCtr="0">
            <a:normAutofit/>
          </a:bodyPr>
          <a:lstStyle>
            <a:lvl1pPr algn="ctr" defTabSz="914400" rtl="0" eaLnBrk="1" latinLnBrk="0" hangingPunct="1">
              <a:lnSpc>
                <a:spcPts val="4200"/>
              </a:lnSpc>
              <a:spcBef>
                <a:spcPct val="0"/>
              </a:spcBef>
              <a:buNone/>
              <a:defRPr sz="3600" b="0" kern="1200">
                <a:solidFill>
                  <a:schemeClr val="tx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235934361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Copyright">
            <a:extLst>
              <a:ext uri="{FF2B5EF4-FFF2-40B4-BE49-F238E27FC236}">
                <a16:creationId xmlns:a16="http://schemas.microsoft.com/office/drawing/2014/main" id="{CA24B28E-5B13-4779-8D72-C52A20B99FE7}"/>
              </a:ext>
            </a:extLst>
          </p:cNvPr>
          <p:cNvSpPr txBox="1"/>
          <p:nvPr userDrawn="1"/>
        </p:nvSpPr>
        <p:spPr>
          <a:xfrm>
            <a:off x="469899" y="6477001"/>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900" noProof="0">
                <a:solidFill>
                  <a:schemeClr val="bg1"/>
                </a:solidFill>
                <a:latin typeface="Calibri" panose="020F0502020204030204" pitchFamily="34" charset="0"/>
                <a:cs typeface="Calibri" panose="020F0502020204030204" pitchFamily="34" charset="0"/>
              </a:rPr>
              <a:t>© 2020 Deloitte Touche Tohmatsu India LLP. </a:t>
            </a:r>
          </a:p>
        </p:txBody>
      </p:sp>
    </p:spTree>
    <p:extLst>
      <p:ext uri="{BB962C8B-B14F-4D97-AF65-F5344CB8AC3E}">
        <p14:creationId xmlns:p14="http://schemas.microsoft.com/office/powerpoint/2010/main" val="336293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Copyright">
            <a:extLst>
              <a:ext uri="{FF2B5EF4-FFF2-40B4-BE49-F238E27FC236}">
                <a16:creationId xmlns:a16="http://schemas.microsoft.com/office/drawing/2014/main" id="{CA24B28E-5B13-4779-8D72-C52A20B99FE7}"/>
              </a:ext>
            </a:extLst>
          </p:cNvPr>
          <p:cNvSpPr txBox="1"/>
          <p:nvPr userDrawn="1"/>
        </p:nvSpPr>
        <p:spPr>
          <a:xfrm>
            <a:off x="469899" y="6477001"/>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900" noProof="0">
                <a:solidFill>
                  <a:schemeClr val="bg1"/>
                </a:solidFill>
                <a:latin typeface="Calibri" panose="020F0502020204030204" pitchFamily="34" charset="0"/>
                <a:cs typeface="Calibri" panose="020F0502020204030204" pitchFamily="34" charset="0"/>
              </a:rPr>
              <a:t>© 2020 Deloitte Touche Tohmatsu India LLP. </a:t>
            </a:r>
          </a:p>
        </p:txBody>
      </p:sp>
    </p:spTree>
    <p:extLst>
      <p:ext uri="{BB962C8B-B14F-4D97-AF65-F5344CB8AC3E}">
        <p14:creationId xmlns:p14="http://schemas.microsoft.com/office/powerpoint/2010/main" val="723792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2685527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j-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4109890121"/>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416067171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522414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marL="0" indent="0" algn="l">
              <a:buFontTx/>
              <a:buNone/>
              <a:tabLst>
                <a:tab pos="5029200" algn="r"/>
              </a:tabLst>
              <a:defRPr sz="1600"/>
            </a:lvl1pPr>
            <a:lvl2pPr marL="177800" indent="-177800" algn="l">
              <a:buClrTx/>
              <a:buSzPct val="100000"/>
              <a:buFont typeface="Arial" panose="020B0604020202020204" pitchFamily="34" charset="0"/>
              <a:buChar char="•"/>
              <a:tabLst>
                <a:tab pos="5029200" algn="r"/>
              </a:tabLst>
              <a:defRPr sz="1600"/>
            </a:lvl2pPr>
            <a:lvl3pPr marL="381000" indent="-177800" algn="l">
              <a:buClrTx/>
              <a:buSzPct val="100000"/>
              <a:buFont typeface="Arial" panose="020B0604020202020204" pitchFamily="34" charset="0"/>
              <a:buChar char="−"/>
              <a:tabLst>
                <a:tab pos="5029200" algn="r"/>
              </a:tabLst>
              <a:defRPr sz="1600"/>
            </a:lvl3pPr>
            <a:lvl4pPr marL="584200" indent="-177800" algn="l">
              <a:buClrTx/>
              <a:buSzPct val="100000"/>
              <a:buFont typeface="Arial" panose="020B0604020202020204" pitchFamily="34" charset="0"/>
              <a:buChar char="◦"/>
              <a:tabLst>
                <a:tab pos="5029200" algn="r"/>
              </a:tabLst>
              <a:defRPr sz="1600"/>
            </a:lvl4pPr>
            <a:lvl5pPr marL="787400" indent="-177800" algn="l">
              <a:buClrTx/>
              <a:buSzPct val="100000"/>
              <a:buFont typeface="Arial" panose="020B0604020202020204" pitchFamily="34" charset="0"/>
              <a:buChar cha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marL="0" indent="0" algn="l">
              <a:buFontTx/>
              <a:buNone/>
              <a:tabLst>
                <a:tab pos="5029200" algn="r"/>
              </a:tabLst>
              <a:defRPr sz="1600"/>
            </a:lvl1pPr>
            <a:lvl2pPr marL="177800" indent="-177800" algn="l">
              <a:buClrTx/>
              <a:buSzPct val="100000"/>
              <a:buFont typeface="Arial" panose="020B0604020202020204" pitchFamily="34" charset="0"/>
              <a:buChar char="•"/>
              <a:tabLst>
                <a:tab pos="5029200" algn="r"/>
              </a:tabLst>
              <a:defRPr sz="1600"/>
            </a:lvl2pPr>
            <a:lvl3pPr marL="381000" indent="-177800" algn="l">
              <a:buClrTx/>
              <a:buSzPct val="100000"/>
              <a:buFont typeface="Arial" panose="020B0604020202020204" pitchFamily="34" charset="0"/>
              <a:buChar char="−"/>
              <a:tabLst>
                <a:tab pos="5029200" algn="r"/>
              </a:tabLst>
              <a:defRPr sz="1600"/>
            </a:lvl3pPr>
            <a:lvl4pPr marL="584200" indent="-177800" algn="l">
              <a:buClrTx/>
              <a:buSzPct val="100000"/>
              <a:buFont typeface="Arial" panose="020B0604020202020204" pitchFamily="34" charset="0"/>
              <a:buChar char="◦"/>
              <a:tabLst>
                <a:tab pos="5029200" algn="r"/>
              </a:tabLst>
              <a:defRPr sz="1600"/>
            </a:lvl4pPr>
            <a:lvl5pPr marL="787400" indent="-177800" algn="l">
              <a:buClrTx/>
              <a:buSzPct val="100000"/>
              <a:buFont typeface="Arial" panose="020B0604020202020204" pitchFamily="34" charset="0"/>
              <a:buChar cha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91179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532760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62605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2628612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5815116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644384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363303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08816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796057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A933663E-00E3-4558-B169-655A7CDBCDC1}"/>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6304568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C0C507E7-B81B-4C48-A5AA-EB2302302973}"/>
              </a:ext>
            </a:extLst>
          </p:cNvPr>
          <p:cNvSpPr>
            <a:spLocks noGrp="1"/>
          </p:cNvSpPr>
          <p:nvPr>
            <p:ph type="body" sz="quarter" idx="17"/>
          </p:nvPr>
        </p:nvSpPr>
        <p:spPr>
          <a:xfrm>
            <a:off x="512874" y="1857892"/>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A4B9D944-7F4E-42D4-8A84-43402BC40F0D}"/>
              </a:ext>
            </a:extLst>
          </p:cNvPr>
          <p:cNvSpPr>
            <a:spLocks noGrp="1"/>
          </p:cNvSpPr>
          <p:nvPr>
            <p:ph type="body" sz="quarter" idx="21"/>
          </p:nvPr>
        </p:nvSpPr>
        <p:spPr>
          <a:xfrm>
            <a:off x="6246195" y="1857892"/>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D3B7D15E-E3BF-4AE0-B657-86BF4076BE3E}"/>
              </a:ext>
            </a:extLst>
          </p:cNvPr>
          <p:cNvSpPr>
            <a:spLocks noGrp="1"/>
          </p:cNvSpPr>
          <p:nvPr>
            <p:ph type="body" sz="quarter" idx="26"/>
          </p:nvPr>
        </p:nvSpPr>
        <p:spPr>
          <a:xfrm>
            <a:off x="547075" y="4251853"/>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60D4485-EAA8-48B3-931F-31B5CEB3E678}"/>
              </a:ext>
            </a:extLst>
          </p:cNvPr>
          <p:cNvSpPr>
            <a:spLocks noGrp="1"/>
          </p:cNvSpPr>
          <p:nvPr>
            <p:ph type="body" sz="quarter" idx="27"/>
          </p:nvPr>
        </p:nvSpPr>
        <p:spPr>
          <a:xfrm>
            <a:off x="6280396" y="4251853"/>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263138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68D44A10-A1BE-4B60-89A4-889D08B8B34B}"/>
              </a:ext>
            </a:extLst>
          </p:cNvPr>
          <p:cNvSpPr>
            <a:spLocks noGrp="1"/>
          </p:cNvSpPr>
          <p:nvPr>
            <p:ph type="body" sz="quarter" idx="17"/>
          </p:nvPr>
        </p:nvSpPr>
        <p:spPr>
          <a:xfrm>
            <a:off x="512874" y="1857892"/>
            <a:ext cx="3584464" cy="4265506"/>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9F52FC78-7A4E-4367-9DA3-28A234B39DF1}"/>
              </a:ext>
            </a:extLst>
          </p:cNvPr>
          <p:cNvSpPr>
            <a:spLocks noGrp="1"/>
          </p:cNvSpPr>
          <p:nvPr>
            <p:ph type="body" sz="quarter" idx="22"/>
          </p:nvPr>
        </p:nvSpPr>
        <p:spPr>
          <a:xfrm>
            <a:off x="4320000" y="1897258"/>
            <a:ext cx="3556117" cy="422614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2D6B6D6E-986C-4D4B-8630-4EBB5F79C2AC}"/>
              </a:ext>
            </a:extLst>
          </p:cNvPr>
          <p:cNvSpPr>
            <a:spLocks noGrp="1"/>
          </p:cNvSpPr>
          <p:nvPr>
            <p:ph type="body" sz="quarter" idx="23"/>
          </p:nvPr>
        </p:nvSpPr>
        <p:spPr>
          <a:xfrm>
            <a:off x="8177084" y="1897258"/>
            <a:ext cx="3556117" cy="422614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60293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230241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664265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007959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Custom Layout">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30BEB44-238E-526B-E198-109CF150E2BD}"/>
              </a:ext>
            </a:extLst>
          </p:cNvPr>
          <p:cNvSpPr>
            <a:spLocks noGrp="1"/>
          </p:cNvSpPr>
          <p:nvPr>
            <p:ph type="title" hasCustomPrompt="1"/>
          </p:nvPr>
        </p:nvSpPr>
        <p:spPr>
          <a:xfrm>
            <a:off x="457200" y="685800"/>
            <a:ext cx="11277600" cy="495300"/>
          </a:xfrm>
          <a:prstGeom prst="rect">
            <a:avLst/>
          </a:prstGeom>
        </p:spPr>
        <p:txBody>
          <a:bodyPr lIns="0"/>
          <a:lstStyle>
            <a:lvl1pPr>
              <a:defRPr lang="en-US" sz="1800" dirty="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title here when you’re ready</a:t>
            </a:r>
          </a:p>
        </p:txBody>
      </p:sp>
      <p:sp>
        <p:nvSpPr>
          <p:cNvPr id="15" name="Text Placeholder 9">
            <a:extLst>
              <a:ext uri="{FF2B5EF4-FFF2-40B4-BE49-F238E27FC236}">
                <a16:creationId xmlns:a16="http://schemas.microsoft.com/office/drawing/2014/main" id="{DE575AB2-E6E6-0F25-35B0-A9778212A6AF}"/>
              </a:ext>
            </a:extLst>
          </p:cNvPr>
          <p:cNvSpPr>
            <a:spLocks noGrp="1"/>
          </p:cNvSpPr>
          <p:nvPr>
            <p:ph type="body" sz="quarter" idx="10" hasCustomPrompt="1"/>
          </p:nvPr>
        </p:nvSpPr>
        <p:spPr>
          <a:xfrm>
            <a:off x="457200" y="1132317"/>
            <a:ext cx="11277600" cy="377825"/>
          </a:xfrm>
          <a:prstGeom prst="rect">
            <a:avLst/>
          </a:prstGeom>
        </p:spPr>
        <p:txBody>
          <a:bodyPr lIns="0"/>
          <a:lstStyle>
            <a:lvl1pPr>
              <a:lnSpc>
                <a:spcPts val="1600"/>
              </a:lnSpc>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subtitle here when you’re ready</a:t>
            </a:r>
          </a:p>
        </p:txBody>
      </p:sp>
    </p:spTree>
    <p:extLst>
      <p:ext uri="{BB962C8B-B14F-4D97-AF65-F5344CB8AC3E}">
        <p14:creationId xmlns:p14="http://schemas.microsoft.com/office/powerpoint/2010/main" val="6021265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671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subtitle &amp; 1 column text">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1"/>
            <a:ext cx="11277600" cy="757255"/>
          </a:xfrm>
          <a:prstGeom prst="rect">
            <a:avLst/>
          </a:prstGeom>
        </p:spPr>
        <p:txBody>
          <a:bodyPr lIns="0" tIns="0" rIns="0" bIns="0">
            <a:noAutofit/>
          </a:bodyPr>
          <a:lstStyle>
            <a:lvl1pPr marL="0" indent="0">
              <a:buNone/>
              <a:defRPr sz="1600" b="0">
                <a:solidFill>
                  <a:schemeClr val="tx2"/>
                </a:solidFill>
                <a:latin typeface="Calibri" panose="020F0502020204030204" pitchFamily="34" charset="0"/>
                <a:ea typeface="Open Sans" panose="020B0606030504020204" pitchFamily="34" charset="0"/>
                <a:cs typeface="Calibri" panose="020F0502020204030204" pitchFamily="34" charset="0"/>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3"/>
            <a:ext cx="11277600" cy="334099"/>
          </a:xfrm>
          <a:prstGeom prst="rect">
            <a:avLst/>
          </a:prstGeom>
        </p:spPr>
        <p:txBody>
          <a:bodyPr vert="horz" lIns="0" tIns="0" rIns="0" bIns="0" rtlCol="0" anchor="t" anchorCtr="0">
            <a:noAutofit/>
          </a:bodyPr>
          <a:lstStyle>
            <a:lvl1pPr>
              <a:defRPr sz="2100">
                <a:latin typeface="Calibri" panose="020F0502020204030204" pitchFamily="34" charset="0"/>
                <a:ea typeface="Open Sans" panose="020B0606030504020204" pitchFamily="34" charset="0"/>
                <a:cs typeface="Calibri" panose="020F0502020204030204" pitchFamily="34" charset="0"/>
              </a:defRPr>
            </a:lvl1pPr>
          </a:lstStyle>
          <a:p>
            <a:r>
              <a:rPr lang="en-US"/>
              <a:t>Click to add title</a:t>
            </a:r>
          </a:p>
        </p:txBody>
      </p:sp>
    </p:spTree>
    <p:extLst>
      <p:ext uri="{BB962C8B-B14F-4D97-AF65-F5344CB8AC3E}">
        <p14:creationId xmlns:p14="http://schemas.microsoft.com/office/powerpoint/2010/main" val="139282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2049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92293438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descr="Diagram&#10;&#10;Description automatically generated with medium confidence">
            <a:extLst>
              <a:ext uri="{FF2B5EF4-FFF2-40B4-BE49-F238E27FC236}">
                <a16:creationId xmlns:a16="http://schemas.microsoft.com/office/drawing/2014/main" id="{A2926FB7-ACCA-4308-82AC-579ACFCFDD11}"/>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13462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558308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
        <p:nvSpPr>
          <p:cNvPr id="2" name="Copyright">
            <a:extLst>
              <a:ext uri="{FF2B5EF4-FFF2-40B4-BE49-F238E27FC236}">
                <a16:creationId xmlns:a16="http://schemas.microsoft.com/office/drawing/2014/main" id="{1CCF2CBF-2B25-9799-6674-B26BEECDDDB8}"/>
              </a:ext>
            </a:extLst>
          </p:cNvPr>
          <p:cNvSpPr txBox="1"/>
          <p:nvPr userDrawn="1"/>
        </p:nvSpPr>
        <p:spPr>
          <a:xfrm>
            <a:off x="335394" y="6672156"/>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bg1"/>
                </a:solidFill>
                <a:latin typeface="Calibri" panose="020F0502020204030204" pitchFamily="34" charset="0"/>
                <a:cs typeface="Calibri" panose="020F0502020204030204" pitchFamily="34" charset="0"/>
              </a:rPr>
              <a:t>© 2025 Deloitte Touche Tohmatsu India LLP.</a:t>
            </a:r>
            <a:r>
              <a:rPr lang="fr-FR" sz="900" noProof="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63331879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245674988"/>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51189221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48443334"/>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9565177"/>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2" name="Copyright">
            <a:extLst>
              <a:ext uri="{FF2B5EF4-FFF2-40B4-BE49-F238E27FC236}">
                <a16:creationId xmlns:a16="http://schemas.microsoft.com/office/drawing/2014/main" id="{6656A14E-1CB4-5A31-513F-6D47AE64CE24}"/>
              </a:ext>
            </a:extLst>
          </p:cNvPr>
          <p:cNvSpPr txBox="1"/>
          <p:nvPr userDrawn="1"/>
        </p:nvSpPr>
        <p:spPr>
          <a:xfrm>
            <a:off x="335394" y="6709480"/>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bg1"/>
                </a:solidFill>
                <a:latin typeface="Calibri" panose="020F0502020204030204" pitchFamily="34" charset="0"/>
                <a:cs typeface="Calibri" panose="020F0502020204030204" pitchFamily="34" charset="0"/>
              </a:rPr>
              <a:t>© 2025 Deloitte Touche Tohmatsu India LLP.</a:t>
            </a:r>
            <a:r>
              <a:rPr lang="fr-FR" sz="900" noProof="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0860540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17946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769347273"/>
      </p:ext>
    </p:extLst>
  </p:cSld>
  <p:clrMapOvr>
    <a:masterClrMapping/>
  </p:clrMapOvr>
  <p:transition>
    <p:fade/>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161204364"/>
      </p:ext>
    </p:extLst>
  </p:cSld>
  <p:clrMapOvr>
    <a:masterClrMapping/>
  </p:clrMapOvr>
  <p:transition>
    <p:fade/>
  </p:transition>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32363913"/>
      </p:ext>
    </p:extLst>
  </p:cSld>
  <p:clrMapOvr>
    <a:masterClrMapping/>
  </p:clrMapOvr>
  <p:transition>
    <p:fade/>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13462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474743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86514423"/>
      </p:ext>
    </p:extLst>
  </p:cSld>
  <p:clrMapOvr>
    <a:masterClrMapping/>
  </p:clrMapOvr>
  <p:transition>
    <p:fade/>
  </p:transition>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364665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43317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36434581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324104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158693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40914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8798246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5608216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8537051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159307"/>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 name="Picture 2" descr="Diagram&#10;&#10;Description automatically generated with medium confidence">
            <a:extLst>
              <a:ext uri="{FF2B5EF4-FFF2-40B4-BE49-F238E27FC236}">
                <a16:creationId xmlns:a16="http://schemas.microsoft.com/office/drawing/2014/main" id="{911FE6A4-02EC-443B-82C1-F87940079464}"/>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Tree>
    <p:extLst>
      <p:ext uri="{BB962C8B-B14F-4D97-AF65-F5344CB8AC3E}">
        <p14:creationId xmlns:p14="http://schemas.microsoft.com/office/powerpoint/2010/main" val="107347132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196851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0417918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 name="Title 1">
            <a:extLst>
              <a:ext uri="{FF2B5EF4-FFF2-40B4-BE49-F238E27FC236}">
                <a16:creationId xmlns:a16="http://schemas.microsoft.com/office/drawing/2014/main" id="{7856641B-F4F5-AB5B-A099-442EDAFF41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0052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6966944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5143702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05966821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33747276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339113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Mster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87744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037420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58527429"/>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spTree>
    <p:extLst>
      <p:ext uri="{BB962C8B-B14F-4D97-AF65-F5344CB8AC3E}">
        <p14:creationId xmlns:p14="http://schemas.microsoft.com/office/powerpoint/2010/main" val="3308737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90957669"/>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Qvidian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1" y="402586"/>
            <a:ext cx="11252201" cy="549914"/>
          </a:xfrm>
          <a:prstGeom prst="rect">
            <a:avLst/>
          </a:prstGeom>
        </p:spPr>
        <p:txBody>
          <a:bodyPr vert="horz" lIns="0" tIns="0" rIns="0" bIns="0" rtlCol="0" anchor="t" anchorCtr="0">
            <a:noAutofit/>
          </a:bodyPr>
          <a:lstStyle>
            <a:lvl1pPr>
              <a:defRPr sz="2201"/>
            </a:lvl1pPr>
          </a:lstStyle>
          <a:p>
            <a:r>
              <a:rPr lang="en-US" noProof="0"/>
              <a:t>Click to edit Master title style</a:t>
            </a:r>
          </a:p>
        </p:txBody>
      </p:sp>
    </p:spTree>
    <p:extLst>
      <p:ext uri="{BB962C8B-B14F-4D97-AF65-F5344CB8AC3E}">
        <p14:creationId xmlns:p14="http://schemas.microsoft.com/office/powerpoint/2010/main" val="21295511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rgbClr val="6A6A64"/>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bg1"/>
                </a:solidFill>
                <a:latin typeface="Verdana"/>
                <a:cs typeface="Verdana"/>
              </a:defRPr>
            </a:lvl1pPr>
          </a:lstStyle>
          <a:p>
            <a:endParaRPr/>
          </a:p>
        </p:txBody>
      </p:sp>
      <p:sp>
        <p:nvSpPr>
          <p:cNvPr id="6" name="Holder 6"/>
          <p:cNvSpPr>
            <a:spLocks noGrp="1"/>
          </p:cNvSpPr>
          <p:nvPr>
            <p:ph type="sldNum" sz="quarter" idx="7"/>
          </p:nvPr>
        </p:nvSpPr>
        <p:spPr/>
        <p:txBody>
          <a:bodyPr lIns="0" tIns="0" rIns="0" bIns="0"/>
          <a:lstStyle>
            <a:lvl1pPr>
              <a:defRPr sz="650" b="0" i="0">
                <a:solidFill>
                  <a:schemeClr val="tx1"/>
                </a:solidFill>
                <a:latin typeface="Verdana"/>
                <a:cs typeface="Verdana"/>
              </a:defRPr>
            </a:lvl1pPr>
          </a:lstStyle>
          <a:p>
            <a:pPr marL="38100">
              <a:lnSpc>
                <a:spcPct val="100000"/>
              </a:lnSpc>
              <a:spcBef>
                <a:spcPts val="100"/>
              </a:spcBef>
            </a:pPr>
            <a:fld id="{81D60167-4931-47E6-BA6A-407CBD079E47}" type="slidenum">
              <a:rPr spc="-5" dirty="0"/>
              <a:t>‹#›</a:t>
            </a:fld>
            <a:endParaRPr spc="-5"/>
          </a:p>
        </p:txBody>
      </p:sp>
    </p:spTree>
    <p:extLst>
      <p:ext uri="{BB962C8B-B14F-4D97-AF65-F5344CB8AC3E}">
        <p14:creationId xmlns:p14="http://schemas.microsoft.com/office/powerpoint/2010/main" val="18852150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6" name="Holder 4">
            <a:extLst>
              <a:ext uri="{FF2B5EF4-FFF2-40B4-BE49-F238E27FC236}">
                <a16:creationId xmlns:a16="http://schemas.microsoft.com/office/drawing/2014/main" id="{D8D46725-123B-412C-8465-3FCFF29E7A03}"/>
              </a:ext>
            </a:extLst>
          </p:cNvPr>
          <p:cNvSpPr>
            <a:spLocks noGrp="1"/>
          </p:cNvSpPr>
          <p:nvPr>
            <p:ph type="sldNum" sz="quarter" idx="7"/>
          </p:nvPr>
        </p:nvSpPr>
        <p:spPr>
          <a:xfrm>
            <a:off x="11577064" y="6463858"/>
            <a:ext cx="183515" cy="125729"/>
          </a:xfrm>
        </p:spPr>
        <p:txBody>
          <a:bodyPr lIns="0" tIns="0" rIns="0" bIns="0"/>
          <a:lstStyle>
            <a:lvl1pPr>
              <a:defRPr sz="650" b="0" i="0">
                <a:solidFill>
                  <a:schemeClr val="tx1"/>
                </a:solidFill>
                <a:latin typeface="Verdana"/>
                <a:cs typeface="Verdana"/>
              </a:defRPr>
            </a:lvl1pPr>
          </a:lstStyle>
          <a:p>
            <a:pPr marL="38100">
              <a:lnSpc>
                <a:spcPct val="100000"/>
              </a:lnSpc>
              <a:spcBef>
                <a:spcPts val="100"/>
              </a:spcBef>
            </a:pPr>
            <a:fld id="{81D60167-4931-47E6-BA6A-407CBD079E47}" type="slidenum">
              <a:rPr spc="-5" dirty="0"/>
              <a:t>‹#›</a:t>
            </a:fld>
            <a:endParaRPr spc="-5"/>
          </a:p>
        </p:txBody>
      </p:sp>
    </p:spTree>
    <p:extLst>
      <p:ext uri="{BB962C8B-B14F-4D97-AF65-F5344CB8AC3E}">
        <p14:creationId xmlns:p14="http://schemas.microsoft.com/office/powerpoint/2010/main" val="41185171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3" name="Title 2">
            <a:extLst>
              <a:ext uri="{FF2B5EF4-FFF2-40B4-BE49-F238E27FC236}">
                <a16:creationId xmlns:a16="http://schemas.microsoft.com/office/drawing/2014/main" id="{222463F0-49E1-441E-97E1-50B175CCF6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541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8"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2017 Deloitte Development LLC. All rights reserved.</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7778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ivider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55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99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Title Slide - Black">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rgbClr val="000000"/>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266606549"/>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36211908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tags" Target="../tags/tag2.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oleObject" Target="../embeddings/oleObject1.bin"/><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image" Target="../media/image3.png"/><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extLst>
              <p:ext uri="{D42A27DB-BD31-4B8C-83A1-F6EECF244321}">
                <p14:modId xmlns:p14="http://schemas.microsoft.com/office/powerpoint/2010/main" val="30871514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1" imgW="270" imgH="270" progId="TCLayout.ActiveDocument.1">
                  <p:embed/>
                </p:oleObj>
              </mc:Choice>
              <mc:Fallback>
                <p:oleObj name="think-cell Slide" r:id="rId41" imgW="270" imgH="270" progId="TCLayout.ActiveDocument.1">
                  <p:embed/>
                  <p:pic>
                    <p:nvPicPr>
                      <p:cNvPr id="4" name="Object 3" hidden="1"/>
                      <p:cNvPicPr/>
                      <p:nvPr/>
                    </p:nvPicPr>
                    <p:blipFill>
                      <a:blip r:embed="rId4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ectangle 2">
            <a:extLst>
              <a:ext uri="{FF2B5EF4-FFF2-40B4-BE49-F238E27FC236}">
                <a16:creationId xmlns:a16="http://schemas.microsoft.com/office/drawing/2014/main" id="{C69DBDC7-DF0D-40FE-8DE0-1C33F8DF42EC}"/>
              </a:ext>
            </a:extLst>
          </p:cNvPr>
          <p:cNvSpPr/>
          <p:nvPr userDrawn="1"/>
        </p:nvSpPr>
        <p:spPr>
          <a:xfrm>
            <a:off x="11562048" y="6473952"/>
            <a:ext cx="134652" cy="138499"/>
          </a:xfrm>
          <a:prstGeom prst="rect">
            <a:avLst/>
          </a:prstGeom>
        </p:spPr>
        <p:txBody>
          <a:bodyPr wrap="none" lIns="0" tIns="0" rIns="0" bIns="0">
            <a:spAutoFit/>
          </a:bodyPr>
          <a:lstStyle/>
          <a:p>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a:t>‹#›</a:t>
            </a:fld>
            <a:endParaRPr lang="en-US" sz="900"/>
          </a:p>
        </p:txBody>
      </p:sp>
    </p:spTree>
    <p:extLst>
      <p:ext uri="{BB962C8B-B14F-4D97-AF65-F5344CB8AC3E}">
        <p14:creationId xmlns:p14="http://schemas.microsoft.com/office/powerpoint/2010/main" val="33463244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57" r:id="rId38"/>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panose="020F05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panose="020F05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panose="020F05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panose="020F05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panose="020F05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panose="020F05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12">
          <p15:clr>
            <a:srgbClr val="F26B43"/>
          </p15:clr>
        </p15:guide>
        <p15:guide id="3" pos="1392">
          <p15:clr>
            <a:srgbClr val="F26B43"/>
          </p15:clr>
        </p15:guide>
        <p15:guide id="4" pos="1512">
          <p15:clr>
            <a:srgbClr val="F26B43"/>
          </p15:clr>
        </p15:guide>
        <p15:guide id="5" pos="2592">
          <p15:clr>
            <a:srgbClr val="F26B43"/>
          </p15:clr>
        </p15:guide>
        <p15:guide id="6" pos="2712">
          <p15:clr>
            <a:srgbClr val="F26B43"/>
          </p15:clr>
        </p15:guide>
        <p15:guide id="7" pos="3768">
          <p15:clr>
            <a:srgbClr val="F26B43"/>
          </p15:clr>
        </p15:guide>
        <p15:guide id="8" pos="7368">
          <p15:clr>
            <a:srgbClr val="F26B43"/>
          </p15:clr>
        </p15:guide>
        <p15:guide id="9" pos="6288">
          <p15:clr>
            <a:srgbClr val="F26B43"/>
          </p15:clr>
        </p15:guide>
        <p15:guide id="10" pos="6168">
          <p15:clr>
            <a:srgbClr val="F26B43"/>
          </p15:clr>
        </p15:guide>
        <p15:guide id="11" pos="5088">
          <p15:clr>
            <a:srgbClr val="F26B43"/>
          </p15:clr>
        </p15:guide>
        <p15:guide id="12" pos="4968">
          <p15:clr>
            <a:srgbClr val="F26B43"/>
          </p15:clr>
        </p15:guide>
        <p15:guide id="13" pos="3912">
          <p15:clr>
            <a:srgbClr val="F26B43"/>
          </p15:clr>
        </p15:guide>
        <p15:guide id="14" orient="horz" pos="4104">
          <p15:clr>
            <a:srgbClr val="F26B43"/>
          </p15:clr>
        </p15:guide>
        <p15:guide id="15" orient="horz" pos="4032">
          <p15:clr>
            <a:srgbClr val="F26B43"/>
          </p15:clr>
        </p15:guide>
        <p15:guide id="16" orient="horz" pos="2232">
          <p15:clr>
            <a:srgbClr val="F26B43"/>
          </p15:clr>
        </p15:guide>
        <p15:guide id="17" orient="horz" pos="1056">
          <p15:clr>
            <a:srgbClr val="F26B43"/>
          </p15:clr>
        </p15:guide>
        <p15:guide id="18"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44BEA3-4B64-4115-8907-DC0D76ACDF65}"/>
              </a:ext>
            </a:extLst>
          </p:cNvPr>
          <p:cNvSpPr/>
          <p:nvPr userDrawn="1"/>
        </p:nvSpPr>
        <p:spPr bwMode="gray">
          <a:xfrm>
            <a:off x="0" y="5295900"/>
            <a:ext cx="12192000" cy="1562100"/>
          </a:xfrm>
          <a:prstGeom prst="rect">
            <a:avLst/>
          </a:prstGeom>
          <a:blipFill dpi="0" rotWithShape="1">
            <a:blip r:embed="rId43">
              <a:alphaModFix amt="37000"/>
            </a:blip>
            <a:srcRect/>
            <a:stretch>
              <a:fillRect t="-115280" b="-115280"/>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CA" sz="1600" b="1">
              <a:solidFill>
                <a:schemeClr val="bg1"/>
              </a:solidFill>
            </a:endParaRPr>
          </a:p>
        </p:txBody>
      </p:sp>
      <p:graphicFrame>
        <p:nvGraphicFramePr>
          <p:cNvPr id="4" name="Object 3" hidden="1"/>
          <p:cNvGraphicFramePr>
            <a:graphicFrameLocks noChangeAspect="1"/>
          </p:cNvGraphicFramePr>
          <p:nvPr>
            <p:custDataLst>
              <p:tags r:id="rId42"/>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9" name="Copyright">
            <a:extLst>
              <a:ext uri="{FF2B5EF4-FFF2-40B4-BE49-F238E27FC236}">
                <a16:creationId xmlns:a16="http://schemas.microsoft.com/office/drawing/2014/main" id="{75F63AEC-18A3-7E22-C74E-2DDCF8200A14}"/>
              </a:ext>
            </a:extLst>
          </p:cNvPr>
          <p:cNvSpPr txBox="1"/>
          <p:nvPr userDrawn="1"/>
        </p:nvSpPr>
        <p:spPr>
          <a:xfrm>
            <a:off x="335394" y="6672156"/>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tx1"/>
                </a:solidFill>
                <a:latin typeface="Calibri" panose="020F0502020204030204" pitchFamily="34" charset="0"/>
                <a:cs typeface="Calibri" panose="020F0502020204030204" pitchFamily="34" charset="0"/>
              </a:rPr>
              <a:t>© 2025 Deloitte Touche Tohmatsu India LLP.</a:t>
            </a:r>
            <a:r>
              <a:rPr lang="fr-FR" sz="900" noProof="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509487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0">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guide id="86" orient="horz" pos="8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3.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achine Learning Meets Customer Experience: How AI Is Reshaping CX">
            <a:extLst>
              <a:ext uri="{FF2B5EF4-FFF2-40B4-BE49-F238E27FC236}">
                <a16:creationId xmlns:a16="http://schemas.microsoft.com/office/drawing/2014/main" id="{EFFAA0DD-42A8-22E8-7D8C-A505EAEF4C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38309"/>
            <a:ext cx="130628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a:xfrm>
            <a:off x="160650" y="3447472"/>
            <a:ext cx="6436920" cy="2111961"/>
          </a:xfrm>
        </p:spPr>
        <p:txBody>
          <a:bodyPr/>
          <a:lstStyle/>
          <a:p>
            <a:pPr>
              <a:lnSpc>
                <a:spcPct val="100000"/>
              </a:lnSpc>
            </a:pPr>
            <a:r>
              <a:rPr lang="en-US" b="1" dirty="0">
                <a:solidFill>
                  <a:schemeClr val="bg1"/>
                </a:solidFill>
                <a:latin typeface="Open Sans" panose="020B0606030504020204" pitchFamily="34" charset="0"/>
                <a:cs typeface="Open Sans" panose="020B0606030504020204" pitchFamily="34" charset="0"/>
              </a:rPr>
              <a:t>A CX-Driven AI Learning Platform Makeover</a:t>
            </a:r>
            <a:br>
              <a:rPr lang="en-US" b="1" dirty="0"/>
            </a:br>
            <a:br>
              <a:rPr lang="en-US" b="1" dirty="0"/>
            </a:br>
            <a:endParaRPr lang="en-US" sz="2100" dirty="0">
              <a:solidFill>
                <a:srgbClr val="000000"/>
              </a:solidFill>
            </a:endParaRPr>
          </a:p>
        </p:txBody>
      </p:sp>
      <p:pic>
        <p:nvPicPr>
          <p:cNvPr id="4" name="Picture 3">
            <a:extLst>
              <a:ext uri="{FF2B5EF4-FFF2-40B4-BE49-F238E27FC236}">
                <a16:creationId xmlns:a16="http://schemas.microsoft.com/office/drawing/2014/main" id="{FADFD8EC-EA82-D817-3440-70D21FC18A75}"/>
              </a:ext>
            </a:extLst>
          </p:cNvPr>
          <p:cNvPicPr>
            <a:picLocks noChangeAspect="1"/>
          </p:cNvPicPr>
          <p:nvPr/>
        </p:nvPicPr>
        <p:blipFill rotWithShape="1">
          <a:blip r:embed="rId5"/>
          <a:srcRect t="2230" r="5835"/>
          <a:stretch/>
        </p:blipFill>
        <p:spPr>
          <a:xfrm>
            <a:off x="150844" y="2669681"/>
            <a:ext cx="4295032" cy="1027765"/>
          </a:xfrm>
          <a:prstGeom prst="rect">
            <a:avLst/>
          </a:prstGeom>
        </p:spPr>
      </p:pic>
      <p:sp>
        <p:nvSpPr>
          <p:cNvPr id="5" name="TextBox 4">
            <a:extLst>
              <a:ext uri="{FF2B5EF4-FFF2-40B4-BE49-F238E27FC236}">
                <a16:creationId xmlns:a16="http://schemas.microsoft.com/office/drawing/2014/main" id="{AA549F45-949D-CC48-C4D0-9B94E8EBDF45}"/>
              </a:ext>
            </a:extLst>
          </p:cNvPr>
          <p:cNvSpPr txBox="1"/>
          <p:nvPr/>
        </p:nvSpPr>
        <p:spPr>
          <a:xfrm>
            <a:off x="254644" y="6389225"/>
            <a:ext cx="4340506" cy="276999"/>
          </a:xfrm>
          <a:prstGeom prst="rect">
            <a:avLst/>
          </a:prstGeom>
          <a:noFill/>
        </p:spPr>
        <p:txBody>
          <a:bodyPr wrap="square" lIns="0" tIns="0" rIns="0" bIns="0" rtlCol="0">
            <a:spAutoFit/>
          </a:bodyPr>
          <a:lstStyle/>
          <a:p>
            <a:pPr>
              <a:spcBef>
                <a:spcPts val="600"/>
              </a:spcBef>
              <a:buSzPct val="100000"/>
            </a:pPr>
            <a:r>
              <a:rPr lang="en-US" b="1" dirty="0">
                <a:solidFill>
                  <a:schemeClr val="bg1"/>
                </a:solidFill>
              </a:rPr>
              <a:t>Pravin Rajnale</a:t>
            </a:r>
            <a:endParaRPr lang="en-IN" b="1" dirty="0">
              <a:solidFill>
                <a:schemeClr val="bg1"/>
              </a:solidFill>
            </a:endParaRPr>
          </a:p>
        </p:txBody>
      </p:sp>
    </p:spTree>
    <p:extLst>
      <p:ext uri="{BB962C8B-B14F-4D97-AF65-F5344CB8AC3E}">
        <p14:creationId xmlns:p14="http://schemas.microsoft.com/office/powerpoint/2010/main" val="36057886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4" y="447892"/>
            <a:ext cx="10694772" cy="369845"/>
          </a:xfrm>
          <a:prstGeom prst="rect">
            <a:avLst/>
          </a:prstGeom>
          <a:noFill/>
        </p:spPr>
        <p:txBody>
          <a:bodyPr wrap="square">
            <a:spAutoFit/>
          </a:bodyPr>
          <a:lstStyle/>
          <a:p>
            <a:pPr algn="just">
              <a:lnSpc>
                <a:spcPts val="1900"/>
              </a:lnSpc>
              <a:defRPr/>
            </a:pPr>
            <a:r>
              <a:rPr lang="en-US" sz="2800" b="1" dirty="0">
                <a:solidFill>
                  <a:prstClr val="black"/>
                </a:solidFill>
                <a:latin typeface="+mj-lt"/>
              </a:rPr>
              <a:t>Success Metrics &amp; GTM Strategy</a:t>
            </a:r>
          </a:p>
        </p:txBody>
      </p:sp>
      <p:grpSp>
        <p:nvGrpSpPr>
          <p:cNvPr id="9" name="Group 8">
            <a:extLst>
              <a:ext uri="{FF2B5EF4-FFF2-40B4-BE49-F238E27FC236}">
                <a16:creationId xmlns:a16="http://schemas.microsoft.com/office/drawing/2014/main" id="{33F67A75-B183-EE66-4938-295851981B04}"/>
              </a:ext>
            </a:extLst>
          </p:cNvPr>
          <p:cNvGrpSpPr/>
          <p:nvPr/>
        </p:nvGrpSpPr>
        <p:grpSpPr>
          <a:xfrm>
            <a:off x="312409" y="1012690"/>
            <a:ext cx="11134148" cy="288683"/>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Success Metrics (6-Month Targets)</a:t>
              </a:r>
            </a:p>
          </p:txBody>
        </p:sp>
      </p:grpSp>
      <p:pic>
        <p:nvPicPr>
          <p:cNvPr id="6" name="Picture 5">
            <a:extLst>
              <a:ext uri="{FF2B5EF4-FFF2-40B4-BE49-F238E27FC236}">
                <a16:creationId xmlns:a16="http://schemas.microsoft.com/office/drawing/2014/main" id="{3D6507C7-88BB-F1CA-6722-F5F48F4B0546}"/>
              </a:ext>
            </a:extLst>
          </p:cNvPr>
          <p:cNvPicPr>
            <a:picLocks noChangeAspect="1"/>
          </p:cNvPicPr>
          <p:nvPr/>
        </p:nvPicPr>
        <p:blipFill rotWithShape="1">
          <a:blip r:embed="rId2"/>
          <a:srcRect t="2230" r="5835"/>
          <a:stretch/>
        </p:blipFill>
        <p:spPr>
          <a:xfrm>
            <a:off x="9850704" y="99172"/>
            <a:ext cx="2268265" cy="542777"/>
          </a:xfrm>
          <a:prstGeom prst="rect">
            <a:avLst/>
          </a:prstGeom>
        </p:spPr>
      </p:pic>
      <p:grpSp>
        <p:nvGrpSpPr>
          <p:cNvPr id="18" name="Group 17">
            <a:extLst>
              <a:ext uri="{FF2B5EF4-FFF2-40B4-BE49-F238E27FC236}">
                <a16:creationId xmlns:a16="http://schemas.microsoft.com/office/drawing/2014/main" id="{4F5D8894-34DF-AA47-F08E-CB3861561B1C}"/>
              </a:ext>
            </a:extLst>
          </p:cNvPr>
          <p:cNvGrpSpPr/>
          <p:nvPr/>
        </p:nvGrpSpPr>
        <p:grpSpPr>
          <a:xfrm>
            <a:off x="290064" y="4200014"/>
            <a:ext cx="11134148" cy="288683"/>
            <a:chOff x="222734" y="2039325"/>
            <a:chExt cx="5807758" cy="291924"/>
          </a:xfrm>
        </p:grpSpPr>
        <p:sp>
          <p:nvSpPr>
            <p:cNvPr id="19" name="Rectangle 18">
              <a:extLst>
                <a:ext uri="{FF2B5EF4-FFF2-40B4-BE49-F238E27FC236}">
                  <a16:creationId xmlns:a16="http://schemas.microsoft.com/office/drawing/2014/main" id="{F7F34C28-CF31-F62B-D757-54BD07E06A5E}"/>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Pentagon 74">
              <a:extLst>
                <a:ext uri="{FF2B5EF4-FFF2-40B4-BE49-F238E27FC236}">
                  <a16:creationId xmlns:a16="http://schemas.microsoft.com/office/drawing/2014/main" id="{4C2A448A-19D4-74C8-420B-82DF6034567B}"/>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GTM &amp; Marketing Strategy</a:t>
              </a:r>
            </a:p>
          </p:txBody>
        </p:sp>
      </p:grpSp>
      <p:sp>
        <p:nvSpPr>
          <p:cNvPr id="98" name="TextBox 97">
            <a:extLst>
              <a:ext uri="{FF2B5EF4-FFF2-40B4-BE49-F238E27FC236}">
                <a16:creationId xmlns:a16="http://schemas.microsoft.com/office/drawing/2014/main" id="{90A2148E-E6E9-FBB3-62A7-8CE4A79B71FD}"/>
              </a:ext>
            </a:extLst>
          </p:cNvPr>
          <p:cNvSpPr txBox="1"/>
          <p:nvPr/>
        </p:nvSpPr>
        <p:spPr>
          <a:xfrm>
            <a:off x="440765" y="4533172"/>
            <a:ext cx="10393369" cy="1477328"/>
          </a:xfrm>
          <a:prstGeom prst="rect">
            <a:avLst/>
          </a:prstGeom>
          <a:noFill/>
        </p:spPr>
        <p:txBody>
          <a:bodyPr wrap="square">
            <a:spAutoFit/>
          </a:bodyPr>
          <a:lstStyle/>
          <a:p>
            <a:pPr marL="285750" indent="-285750">
              <a:buFont typeface="Wingdings" panose="05000000000000000000" pitchFamily="2" charset="2"/>
              <a:buChar char="§"/>
            </a:pPr>
            <a:r>
              <a:rPr lang="en-IN" b="1" dirty="0"/>
              <a:t>Pilot Rollout</a:t>
            </a:r>
            <a:r>
              <a:rPr lang="en-IN" dirty="0"/>
              <a:t> → 5 schools/colleges in high-demand subjects (Math, Physics, CS).</a:t>
            </a:r>
          </a:p>
          <a:p>
            <a:pPr marL="285750" indent="-285750">
              <a:buFont typeface="Wingdings" panose="05000000000000000000" pitchFamily="2" charset="2"/>
              <a:buChar char="§"/>
            </a:pPr>
            <a:r>
              <a:rPr lang="en-IN" b="1" dirty="0"/>
              <a:t>Campus Ambassador Program</a:t>
            </a:r>
            <a:r>
              <a:rPr lang="en-IN" dirty="0"/>
              <a:t> → Student-driven onboarding &amp; advocacy.</a:t>
            </a:r>
          </a:p>
          <a:p>
            <a:pPr marL="285750" indent="-285750">
              <a:buFont typeface="Wingdings" panose="05000000000000000000" pitchFamily="2" charset="2"/>
              <a:buChar char="§"/>
            </a:pPr>
            <a:r>
              <a:rPr lang="en-IN" b="1" dirty="0"/>
              <a:t>Freemium to Premium</a:t>
            </a:r>
            <a:r>
              <a:rPr lang="en-IN" dirty="0"/>
              <a:t> → Free entry, AI coach access in paid tier.</a:t>
            </a:r>
          </a:p>
          <a:p>
            <a:pPr marL="285750" indent="-285750">
              <a:buFont typeface="Wingdings" panose="05000000000000000000" pitchFamily="2" charset="2"/>
              <a:buChar char="§"/>
            </a:pPr>
            <a:r>
              <a:rPr lang="en-IN" b="1" dirty="0"/>
              <a:t>Social-first Marketing</a:t>
            </a:r>
            <a:r>
              <a:rPr lang="en-IN" dirty="0"/>
              <a:t> → Short, engaging “</a:t>
            </a:r>
            <a:r>
              <a:rPr lang="en-IN" b="1" dirty="0">
                <a:solidFill>
                  <a:srgbClr val="012169"/>
                </a:solidFill>
              </a:rPr>
              <a:t>AI Coach in Action</a:t>
            </a:r>
            <a:r>
              <a:rPr lang="en-IN" dirty="0"/>
              <a:t>” videos on Instagram, YouTube Shorts, etc.</a:t>
            </a:r>
          </a:p>
          <a:p>
            <a:pPr marL="285750" indent="-285750">
              <a:buFont typeface="Wingdings" panose="05000000000000000000" pitchFamily="2" charset="2"/>
              <a:buChar char="§"/>
            </a:pPr>
            <a:r>
              <a:rPr lang="en-IN" b="1" dirty="0"/>
              <a:t>Gamified Competitions</a:t>
            </a:r>
            <a:r>
              <a:rPr lang="en-IN" dirty="0"/>
              <a:t> → Inter-school challenges to spark word-of-mouth adoption.</a:t>
            </a:r>
          </a:p>
        </p:txBody>
      </p:sp>
      <p:graphicFrame>
        <p:nvGraphicFramePr>
          <p:cNvPr id="2" name="Table 1">
            <a:extLst>
              <a:ext uri="{FF2B5EF4-FFF2-40B4-BE49-F238E27FC236}">
                <a16:creationId xmlns:a16="http://schemas.microsoft.com/office/drawing/2014/main" id="{4CBF52BB-B568-AAD3-0A54-EAB4ACF25DCB}"/>
              </a:ext>
            </a:extLst>
          </p:cNvPr>
          <p:cNvGraphicFramePr>
            <a:graphicFrameLocks noGrp="1"/>
          </p:cNvGraphicFramePr>
          <p:nvPr>
            <p:extLst>
              <p:ext uri="{D42A27DB-BD31-4B8C-83A1-F6EECF244321}">
                <p14:modId xmlns:p14="http://schemas.microsoft.com/office/powerpoint/2010/main" val="1231294597"/>
              </p:ext>
            </p:extLst>
          </p:nvPr>
        </p:nvGraphicFramePr>
        <p:xfrm>
          <a:off x="1130460" y="1576991"/>
          <a:ext cx="9931080" cy="2347405"/>
        </p:xfrm>
        <a:graphic>
          <a:graphicData uri="http://schemas.openxmlformats.org/drawingml/2006/table">
            <a:tbl>
              <a:tblPr firstRow="1" bandRow="1">
                <a:tableStyleId>{E8B1032C-EA38-4F05-BA0D-38AFFFC7BED3}</a:tableStyleId>
              </a:tblPr>
              <a:tblGrid>
                <a:gridCol w="2482770">
                  <a:extLst>
                    <a:ext uri="{9D8B030D-6E8A-4147-A177-3AD203B41FA5}">
                      <a16:colId xmlns:a16="http://schemas.microsoft.com/office/drawing/2014/main" val="466878067"/>
                    </a:ext>
                  </a:extLst>
                </a:gridCol>
                <a:gridCol w="2482770">
                  <a:extLst>
                    <a:ext uri="{9D8B030D-6E8A-4147-A177-3AD203B41FA5}">
                      <a16:colId xmlns:a16="http://schemas.microsoft.com/office/drawing/2014/main" val="1961908987"/>
                    </a:ext>
                  </a:extLst>
                </a:gridCol>
                <a:gridCol w="2482770">
                  <a:extLst>
                    <a:ext uri="{9D8B030D-6E8A-4147-A177-3AD203B41FA5}">
                      <a16:colId xmlns:a16="http://schemas.microsoft.com/office/drawing/2014/main" val="1664256483"/>
                    </a:ext>
                  </a:extLst>
                </a:gridCol>
                <a:gridCol w="2482770">
                  <a:extLst>
                    <a:ext uri="{9D8B030D-6E8A-4147-A177-3AD203B41FA5}">
                      <a16:colId xmlns:a16="http://schemas.microsoft.com/office/drawing/2014/main" val="1589792330"/>
                    </a:ext>
                  </a:extLst>
                </a:gridCol>
              </a:tblGrid>
              <a:tr h="469481">
                <a:tc>
                  <a:txBody>
                    <a:bodyPr/>
                    <a:lstStyle/>
                    <a:p>
                      <a:pPr algn="ctr"/>
                      <a:r>
                        <a:rPr lang="en-IN" dirty="0"/>
                        <a:t>Metric</a:t>
                      </a:r>
                    </a:p>
                  </a:txBody>
                  <a:tcPr anchor="ctr"/>
                </a:tc>
                <a:tc>
                  <a:txBody>
                    <a:bodyPr/>
                    <a:lstStyle/>
                    <a:p>
                      <a:pPr algn="ctr"/>
                      <a:r>
                        <a:rPr lang="en-IN"/>
                        <a:t>Baseline</a:t>
                      </a:r>
                    </a:p>
                  </a:txBody>
                  <a:tcPr anchor="ctr"/>
                </a:tc>
                <a:tc>
                  <a:txBody>
                    <a:bodyPr/>
                    <a:lstStyle/>
                    <a:p>
                      <a:pPr algn="ctr"/>
                      <a:r>
                        <a:rPr lang="en-IN"/>
                        <a:t>Target</a:t>
                      </a:r>
                    </a:p>
                  </a:txBody>
                  <a:tcPr anchor="ctr"/>
                </a:tc>
                <a:tc>
                  <a:txBody>
                    <a:bodyPr/>
                    <a:lstStyle/>
                    <a:p>
                      <a:pPr algn="ctr"/>
                      <a:r>
                        <a:rPr lang="en-IN" dirty="0"/>
                        <a:t>Growth</a:t>
                      </a:r>
                    </a:p>
                  </a:txBody>
                  <a:tcPr anchor="ctr"/>
                </a:tc>
                <a:extLst>
                  <a:ext uri="{0D108BD9-81ED-4DB2-BD59-A6C34878D82A}">
                    <a16:rowId xmlns:a16="http://schemas.microsoft.com/office/drawing/2014/main" val="1684784451"/>
                  </a:ext>
                </a:extLst>
              </a:tr>
              <a:tr h="469481">
                <a:tc>
                  <a:txBody>
                    <a:bodyPr/>
                    <a:lstStyle/>
                    <a:p>
                      <a:r>
                        <a:rPr lang="en-IN" b="1"/>
                        <a:t>Completion Rate</a:t>
                      </a:r>
                      <a:endParaRPr lang="en-IN"/>
                    </a:p>
                  </a:txBody>
                  <a:tcPr anchor="ctr"/>
                </a:tc>
                <a:tc>
                  <a:txBody>
                    <a:bodyPr/>
                    <a:lstStyle/>
                    <a:p>
                      <a:r>
                        <a:rPr lang="en-IN"/>
                        <a:t>15%</a:t>
                      </a:r>
                    </a:p>
                  </a:txBody>
                  <a:tcPr anchor="ctr"/>
                </a:tc>
                <a:tc>
                  <a:txBody>
                    <a:bodyPr/>
                    <a:lstStyle/>
                    <a:p>
                      <a:r>
                        <a:rPr lang="en-IN"/>
                        <a:t>20%</a:t>
                      </a:r>
                    </a:p>
                  </a:txBody>
                  <a:tcPr anchor="ctr"/>
                </a:tc>
                <a:tc>
                  <a:txBody>
                    <a:bodyPr/>
                    <a:lstStyle/>
                    <a:p>
                      <a:r>
                        <a:rPr lang="en-IN" b="1"/>
                        <a:t>+33%</a:t>
                      </a:r>
                      <a:endParaRPr lang="en-IN"/>
                    </a:p>
                  </a:txBody>
                  <a:tcPr anchor="ctr"/>
                </a:tc>
                <a:extLst>
                  <a:ext uri="{0D108BD9-81ED-4DB2-BD59-A6C34878D82A}">
                    <a16:rowId xmlns:a16="http://schemas.microsoft.com/office/drawing/2014/main" val="2541678285"/>
                  </a:ext>
                </a:extLst>
              </a:tr>
              <a:tr h="469481">
                <a:tc>
                  <a:txBody>
                    <a:bodyPr/>
                    <a:lstStyle/>
                    <a:p>
                      <a:r>
                        <a:rPr lang="en-IN" b="1"/>
                        <a:t>Active Minutes</a:t>
                      </a:r>
                      <a:endParaRPr lang="en-IN"/>
                    </a:p>
                  </a:txBody>
                  <a:tcPr anchor="ctr"/>
                </a:tc>
                <a:tc>
                  <a:txBody>
                    <a:bodyPr/>
                    <a:lstStyle/>
                    <a:p>
                      <a:r>
                        <a:rPr lang="en-IN"/>
                        <a:t>25/week</a:t>
                      </a:r>
                    </a:p>
                  </a:txBody>
                  <a:tcPr anchor="ctr"/>
                </a:tc>
                <a:tc>
                  <a:txBody>
                    <a:bodyPr/>
                    <a:lstStyle/>
                    <a:p>
                      <a:r>
                        <a:rPr lang="en-IN"/>
                        <a:t>35/week</a:t>
                      </a:r>
                    </a:p>
                  </a:txBody>
                  <a:tcPr anchor="ctr"/>
                </a:tc>
                <a:tc>
                  <a:txBody>
                    <a:bodyPr/>
                    <a:lstStyle/>
                    <a:p>
                      <a:r>
                        <a:rPr lang="en-IN" b="1"/>
                        <a:t>+40%</a:t>
                      </a:r>
                      <a:endParaRPr lang="en-IN"/>
                    </a:p>
                  </a:txBody>
                  <a:tcPr anchor="ctr"/>
                </a:tc>
                <a:extLst>
                  <a:ext uri="{0D108BD9-81ED-4DB2-BD59-A6C34878D82A}">
                    <a16:rowId xmlns:a16="http://schemas.microsoft.com/office/drawing/2014/main" val="2390970150"/>
                  </a:ext>
                </a:extLst>
              </a:tr>
              <a:tr h="469481">
                <a:tc>
                  <a:txBody>
                    <a:bodyPr/>
                    <a:lstStyle/>
                    <a:p>
                      <a:r>
                        <a:rPr lang="en-IN" b="1"/>
                        <a:t>NPS</a:t>
                      </a:r>
                      <a:endParaRPr lang="en-IN"/>
                    </a:p>
                  </a:txBody>
                  <a:tcPr anchor="ctr"/>
                </a:tc>
                <a:tc>
                  <a:txBody>
                    <a:bodyPr/>
                    <a:lstStyle/>
                    <a:p>
                      <a:r>
                        <a:rPr lang="en-IN"/>
                        <a:t>50</a:t>
                      </a:r>
                    </a:p>
                  </a:txBody>
                  <a:tcPr anchor="ctr"/>
                </a:tc>
                <a:tc>
                  <a:txBody>
                    <a:bodyPr/>
                    <a:lstStyle/>
                    <a:p>
                      <a:r>
                        <a:rPr lang="en-IN"/>
                        <a:t>60</a:t>
                      </a:r>
                    </a:p>
                  </a:txBody>
                  <a:tcPr anchor="ctr"/>
                </a:tc>
                <a:tc>
                  <a:txBody>
                    <a:bodyPr/>
                    <a:lstStyle/>
                    <a:p>
                      <a:r>
                        <a:rPr lang="en-IN" b="1"/>
                        <a:t>+10</a:t>
                      </a:r>
                      <a:endParaRPr lang="en-IN"/>
                    </a:p>
                  </a:txBody>
                  <a:tcPr anchor="ctr"/>
                </a:tc>
                <a:extLst>
                  <a:ext uri="{0D108BD9-81ED-4DB2-BD59-A6C34878D82A}">
                    <a16:rowId xmlns:a16="http://schemas.microsoft.com/office/drawing/2014/main" val="650077861"/>
                  </a:ext>
                </a:extLst>
              </a:tr>
              <a:tr h="469481">
                <a:tc>
                  <a:txBody>
                    <a:bodyPr/>
                    <a:lstStyle/>
                    <a:p>
                      <a:r>
                        <a:rPr lang="en-IN" b="1"/>
                        <a:t>Coach Usage Rate</a:t>
                      </a:r>
                      <a:endParaRPr lang="en-IN"/>
                    </a:p>
                  </a:txBody>
                  <a:tcPr anchor="ctr"/>
                </a:tc>
                <a:tc>
                  <a:txBody>
                    <a:bodyPr/>
                    <a:lstStyle/>
                    <a:p>
                      <a:r>
                        <a:rPr lang="en-IN"/>
                        <a:t>N/A</a:t>
                      </a:r>
                    </a:p>
                  </a:txBody>
                  <a:tcPr anchor="ctr"/>
                </a:tc>
                <a:tc>
                  <a:txBody>
                    <a:bodyPr/>
                    <a:lstStyle/>
                    <a:p>
                      <a:r>
                        <a:rPr lang="en-IN"/>
                        <a:t>≥70% of active learners</a:t>
                      </a:r>
                    </a:p>
                  </a:txBody>
                  <a:tcPr anchor="ctr"/>
                </a:tc>
                <a:tc>
                  <a:txBody>
                    <a:bodyPr/>
                    <a:lstStyle/>
                    <a:p>
                      <a:r>
                        <a:rPr lang="en-IN" dirty="0"/>
                        <a:t>—</a:t>
                      </a:r>
                    </a:p>
                  </a:txBody>
                  <a:tcPr anchor="ctr"/>
                </a:tc>
                <a:extLst>
                  <a:ext uri="{0D108BD9-81ED-4DB2-BD59-A6C34878D82A}">
                    <a16:rowId xmlns:a16="http://schemas.microsoft.com/office/drawing/2014/main" val="2134606343"/>
                  </a:ext>
                </a:extLst>
              </a:tr>
            </a:tbl>
          </a:graphicData>
        </a:graphic>
      </p:graphicFrame>
      <p:sp>
        <p:nvSpPr>
          <p:cNvPr id="5" name="Rectangle: Rounded Corners 4">
            <a:extLst>
              <a:ext uri="{FF2B5EF4-FFF2-40B4-BE49-F238E27FC236}">
                <a16:creationId xmlns:a16="http://schemas.microsoft.com/office/drawing/2014/main" id="{F69C0B97-B8C1-6734-1F07-A82805084BC6}"/>
              </a:ext>
            </a:extLst>
          </p:cNvPr>
          <p:cNvSpPr/>
          <p:nvPr/>
        </p:nvSpPr>
        <p:spPr bwMode="gray">
          <a:xfrm>
            <a:off x="290064" y="6054975"/>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Achieve early traction, validate product-market fit, and build a community-driven growth loop.</a:t>
            </a:r>
            <a:endParaRPr lang="en-US" sz="1600" b="1" dirty="0"/>
          </a:p>
        </p:txBody>
      </p:sp>
    </p:spTree>
    <p:extLst>
      <p:ext uri="{BB962C8B-B14F-4D97-AF65-F5344CB8AC3E}">
        <p14:creationId xmlns:p14="http://schemas.microsoft.com/office/powerpoint/2010/main" val="3400494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39">
            <a:extLst>
              <a:ext uri="{FF2B5EF4-FFF2-40B4-BE49-F238E27FC236}">
                <a16:creationId xmlns:a16="http://schemas.microsoft.com/office/drawing/2014/main" id="{7D7FCC04-4DF2-F67E-9AFB-09D3929EB239}"/>
              </a:ext>
            </a:extLst>
          </p:cNvPr>
          <p:cNvSpPr/>
          <p:nvPr/>
        </p:nvSpPr>
        <p:spPr>
          <a:xfrm>
            <a:off x="0" y="2966872"/>
            <a:ext cx="12204000" cy="924257"/>
          </a:xfrm>
          <a:custGeom>
            <a:avLst/>
            <a:gdLst>
              <a:gd name="connsiteX0" fmla="*/ 3646230 w 4590350"/>
              <a:gd name="connsiteY0" fmla="*/ 460734 h 763849"/>
              <a:gd name="connsiteX1" fmla="*/ 3617224 w 4590350"/>
              <a:gd name="connsiteY1" fmla="*/ 451067 h 763849"/>
              <a:gd name="connsiteX2" fmla="*/ 3590663 w 4590350"/>
              <a:gd name="connsiteY2" fmla="*/ 378695 h 763849"/>
              <a:gd name="connsiteX3" fmla="*/ 3590887 w 4590350"/>
              <a:gd name="connsiteY3" fmla="*/ 344168 h 763849"/>
              <a:gd name="connsiteX4" fmla="*/ 3573491 w 4590350"/>
              <a:gd name="connsiteY4" fmla="*/ 321254 h 763849"/>
              <a:gd name="connsiteX5" fmla="*/ 3557928 w 4590350"/>
              <a:gd name="connsiteY5" fmla="*/ 355731 h 763849"/>
              <a:gd name="connsiteX6" fmla="*/ 3525768 w 4590350"/>
              <a:gd name="connsiteY6" fmla="*/ 430872 h 763849"/>
              <a:gd name="connsiteX7" fmla="*/ 3504107 w 4590350"/>
              <a:gd name="connsiteY7" fmla="*/ 460871 h 763849"/>
              <a:gd name="connsiteX8" fmla="*/ 3465449 w 4590350"/>
              <a:gd name="connsiteY8" fmla="*/ 449458 h 763849"/>
              <a:gd name="connsiteX9" fmla="*/ 3471373 w 4590350"/>
              <a:gd name="connsiteY9" fmla="*/ 384720 h 763849"/>
              <a:gd name="connsiteX10" fmla="*/ 3472720 w 4590350"/>
              <a:gd name="connsiteY10" fmla="*/ 350018 h 763849"/>
              <a:gd name="connsiteX11" fmla="*/ 3453366 w 4590350"/>
              <a:gd name="connsiteY11" fmla="*/ 343994 h 763849"/>
              <a:gd name="connsiteX12" fmla="*/ 3439125 w 4590350"/>
              <a:gd name="connsiteY12" fmla="*/ 364113 h 763849"/>
              <a:gd name="connsiteX13" fmla="*/ 3346708 w 4590350"/>
              <a:gd name="connsiteY13" fmla="*/ 431321 h 763849"/>
              <a:gd name="connsiteX14" fmla="*/ 3355025 w 4590350"/>
              <a:gd name="connsiteY14" fmla="*/ 395534 h 763849"/>
              <a:gd name="connsiteX15" fmla="*/ 3302127 w 4590350"/>
              <a:gd name="connsiteY15" fmla="*/ 369577 h 763849"/>
              <a:gd name="connsiteX16" fmla="*/ 3313624 w 4590350"/>
              <a:gd name="connsiteY16" fmla="*/ 434739 h 763849"/>
              <a:gd name="connsiteX17" fmla="*/ 3287661 w 4590350"/>
              <a:gd name="connsiteY17" fmla="*/ 463117 h 763849"/>
              <a:gd name="connsiteX18" fmla="*/ 3255813 w 4590350"/>
              <a:gd name="connsiteY18" fmla="*/ 448822 h 763849"/>
              <a:gd name="connsiteX19" fmla="*/ 3252483 w 4590350"/>
              <a:gd name="connsiteY19" fmla="*/ 403892 h 763849"/>
              <a:gd name="connsiteX20" fmla="*/ 3294321 w 4590350"/>
              <a:gd name="connsiteY20" fmla="*/ 353972 h 763849"/>
              <a:gd name="connsiteX21" fmla="*/ 3268570 w 4590350"/>
              <a:gd name="connsiteY21" fmla="*/ 334613 h 763849"/>
              <a:gd name="connsiteX22" fmla="*/ 3240200 w 4590350"/>
              <a:gd name="connsiteY22" fmla="*/ 363989 h 763849"/>
              <a:gd name="connsiteX23" fmla="*/ 3216344 w 4590350"/>
              <a:gd name="connsiteY23" fmla="*/ 396121 h 763849"/>
              <a:gd name="connsiteX24" fmla="*/ 3161351 w 4590350"/>
              <a:gd name="connsiteY24" fmla="*/ 448373 h 763849"/>
              <a:gd name="connsiteX25" fmla="*/ 3163408 w 4590350"/>
              <a:gd name="connsiteY25" fmla="*/ 361245 h 763849"/>
              <a:gd name="connsiteX26" fmla="*/ 3160590 w 4590350"/>
              <a:gd name="connsiteY26" fmla="*/ 343831 h 763849"/>
              <a:gd name="connsiteX27" fmla="*/ 3138879 w 4590350"/>
              <a:gd name="connsiteY27" fmla="*/ 336759 h 763849"/>
              <a:gd name="connsiteX28" fmla="*/ 3134889 w 4590350"/>
              <a:gd name="connsiteY28" fmla="*/ 356717 h 763849"/>
              <a:gd name="connsiteX29" fmla="*/ 3130300 w 4590350"/>
              <a:gd name="connsiteY29" fmla="*/ 374442 h 763849"/>
              <a:gd name="connsiteX30" fmla="*/ 3112741 w 4590350"/>
              <a:gd name="connsiteY30" fmla="*/ 423475 h 763849"/>
              <a:gd name="connsiteX31" fmla="*/ 3073273 w 4590350"/>
              <a:gd name="connsiteY31" fmla="*/ 467295 h 763849"/>
              <a:gd name="connsiteX32" fmla="*/ 3051351 w 4590350"/>
              <a:gd name="connsiteY32" fmla="*/ 467420 h 763849"/>
              <a:gd name="connsiteX33" fmla="*/ 3047847 w 4590350"/>
              <a:gd name="connsiteY33" fmla="*/ 426107 h 763849"/>
              <a:gd name="connsiteX34" fmla="*/ 3056688 w 4590350"/>
              <a:gd name="connsiteY34" fmla="*/ 378782 h 763849"/>
              <a:gd name="connsiteX35" fmla="*/ 3055990 w 4590350"/>
              <a:gd name="connsiteY35" fmla="*/ 341661 h 763849"/>
              <a:gd name="connsiteX36" fmla="*/ 3037272 w 4590350"/>
              <a:gd name="connsiteY36" fmla="*/ 342384 h 763849"/>
              <a:gd name="connsiteX37" fmla="*/ 2904364 w 4590350"/>
              <a:gd name="connsiteY37" fmla="*/ 474717 h 763849"/>
              <a:gd name="connsiteX38" fmla="*/ 2723035 w 4590350"/>
              <a:gd name="connsiteY38" fmla="*/ 477524 h 763849"/>
              <a:gd name="connsiteX39" fmla="*/ 2680711 w 4590350"/>
              <a:gd name="connsiteY39" fmla="*/ 438207 h 763849"/>
              <a:gd name="connsiteX40" fmla="*/ 2721251 w 4590350"/>
              <a:gd name="connsiteY40" fmla="*/ 379406 h 763849"/>
              <a:gd name="connsiteX41" fmla="*/ 2737002 w 4590350"/>
              <a:gd name="connsiteY41" fmla="*/ 356280 h 763849"/>
              <a:gd name="connsiteX42" fmla="*/ 2715229 w 4590350"/>
              <a:gd name="connsiteY42" fmla="*/ 339952 h 763849"/>
              <a:gd name="connsiteX43" fmla="*/ 2637028 w 4590350"/>
              <a:gd name="connsiteY43" fmla="*/ 409043 h 763849"/>
              <a:gd name="connsiteX44" fmla="*/ 2626415 w 4590350"/>
              <a:gd name="connsiteY44" fmla="*/ 389959 h 763849"/>
              <a:gd name="connsiteX45" fmla="*/ 2693593 w 4590350"/>
              <a:gd name="connsiteY45" fmla="*/ 216264 h 763849"/>
              <a:gd name="connsiteX46" fmla="*/ 2719818 w 4590350"/>
              <a:gd name="connsiteY46" fmla="*/ 121352 h 763849"/>
              <a:gd name="connsiteX47" fmla="*/ 2716700 w 4590350"/>
              <a:gd name="connsiteY47" fmla="*/ 42743 h 763849"/>
              <a:gd name="connsiteX48" fmla="*/ 2683991 w 4590350"/>
              <a:gd name="connsiteY48" fmla="*/ 33937 h 763849"/>
              <a:gd name="connsiteX49" fmla="*/ 2649261 w 4590350"/>
              <a:gd name="connsiteY49" fmla="*/ 71907 h 763849"/>
              <a:gd name="connsiteX50" fmla="*/ 2610566 w 4590350"/>
              <a:gd name="connsiteY50" fmla="*/ 218946 h 763849"/>
              <a:gd name="connsiteX51" fmla="*/ 2596549 w 4590350"/>
              <a:gd name="connsiteY51" fmla="*/ 354359 h 763849"/>
              <a:gd name="connsiteX52" fmla="*/ 2466024 w 4590350"/>
              <a:gd name="connsiteY52" fmla="*/ 437770 h 763849"/>
              <a:gd name="connsiteX53" fmla="*/ 2397762 w 4590350"/>
              <a:gd name="connsiteY53" fmla="*/ 376799 h 763849"/>
              <a:gd name="connsiteX54" fmla="*/ 2381351 w 4590350"/>
              <a:gd name="connsiteY54" fmla="*/ 345041 h 763849"/>
              <a:gd name="connsiteX55" fmla="*/ 2314386 w 4590350"/>
              <a:gd name="connsiteY55" fmla="*/ 346625 h 763849"/>
              <a:gd name="connsiteX56" fmla="*/ 2286116 w 4590350"/>
              <a:gd name="connsiteY56" fmla="*/ 375489 h 763849"/>
              <a:gd name="connsiteX57" fmla="*/ 2275454 w 4590350"/>
              <a:gd name="connsiteY57" fmla="*/ 388786 h 763849"/>
              <a:gd name="connsiteX58" fmla="*/ 2274506 w 4590350"/>
              <a:gd name="connsiteY58" fmla="*/ 375302 h 763849"/>
              <a:gd name="connsiteX59" fmla="*/ 2288136 w 4590350"/>
              <a:gd name="connsiteY59" fmla="*/ 252537 h 763849"/>
              <a:gd name="connsiteX60" fmla="*/ 2239864 w 4590350"/>
              <a:gd name="connsiteY60" fmla="*/ 274940 h 763849"/>
              <a:gd name="connsiteX61" fmla="*/ 2052735 w 4590350"/>
              <a:gd name="connsiteY61" fmla="*/ 436573 h 763849"/>
              <a:gd name="connsiteX62" fmla="*/ 1969684 w 4590350"/>
              <a:gd name="connsiteY62" fmla="*/ 346376 h 763849"/>
              <a:gd name="connsiteX63" fmla="*/ 1906460 w 4590350"/>
              <a:gd name="connsiteY63" fmla="*/ 323624 h 763849"/>
              <a:gd name="connsiteX64" fmla="*/ 1854446 w 4590350"/>
              <a:gd name="connsiteY64" fmla="*/ 373307 h 763849"/>
              <a:gd name="connsiteX65" fmla="*/ 1769075 w 4590350"/>
              <a:gd name="connsiteY65" fmla="*/ 461682 h 763849"/>
              <a:gd name="connsiteX66" fmla="*/ 1720741 w 4590350"/>
              <a:gd name="connsiteY66" fmla="*/ 414183 h 763849"/>
              <a:gd name="connsiteX67" fmla="*/ 1667954 w 4590350"/>
              <a:gd name="connsiteY67" fmla="*/ 374529 h 763849"/>
              <a:gd name="connsiteX68" fmla="*/ 1617026 w 4590350"/>
              <a:gd name="connsiteY68" fmla="*/ 413808 h 763849"/>
              <a:gd name="connsiteX69" fmla="*/ 1616253 w 4590350"/>
              <a:gd name="connsiteY69" fmla="*/ 415006 h 763849"/>
              <a:gd name="connsiteX70" fmla="*/ 1616253 w 4590350"/>
              <a:gd name="connsiteY70" fmla="*/ 414544 h 763849"/>
              <a:gd name="connsiteX71" fmla="*/ 1608047 w 4590350"/>
              <a:gd name="connsiteY71" fmla="*/ 392516 h 763849"/>
              <a:gd name="connsiteX72" fmla="*/ 1675224 w 4590350"/>
              <a:gd name="connsiteY72" fmla="*/ 218821 h 763849"/>
              <a:gd name="connsiteX73" fmla="*/ 1701449 w 4590350"/>
              <a:gd name="connsiteY73" fmla="*/ 123909 h 763849"/>
              <a:gd name="connsiteX74" fmla="*/ 1698332 w 4590350"/>
              <a:gd name="connsiteY74" fmla="*/ 45313 h 763849"/>
              <a:gd name="connsiteX75" fmla="*/ 1665622 w 4590350"/>
              <a:gd name="connsiteY75" fmla="*/ 36519 h 763849"/>
              <a:gd name="connsiteX76" fmla="*/ 1630893 w 4590350"/>
              <a:gd name="connsiteY76" fmla="*/ 74489 h 763849"/>
              <a:gd name="connsiteX77" fmla="*/ 1592198 w 4590350"/>
              <a:gd name="connsiteY77" fmla="*/ 221528 h 763849"/>
              <a:gd name="connsiteX78" fmla="*/ 1578181 w 4590350"/>
              <a:gd name="connsiteY78" fmla="*/ 356941 h 763849"/>
              <a:gd name="connsiteX79" fmla="*/ 1415545 w 4590350"/>
              <a:gd name="connsiteY79" fmla="*/ 479694 h 763849"/>
              <a:gd name="connsiteX80" fmla="*/ 1344302 w 4590350"/>
              <a:gd name="connsiteY80" fmla="*/ 412948 h 763849"/>
              <a:gd name="connsiteX81" fmla="*/ 1334800 w 4590350"/>
              <a:gd name="connsiteY81" fmla="*/ 373980 h 763849"/>
              <a:gd name="connsiteX82" fmla="*/ 1332505 w 4590350"/>
              <a:gd name="connsiteY82" fmla="*/ 358775 h 763849"/>
              <a:gd name="connsiteX83" fmla="*/ 1412689 w 4590350"/>
              <a:gd name="connsiteY83" fmla="*/ 351103 h 763849"/>
              <a:gd name="connsiteX84" fmla="*/ 1422316 w 4590350"/>
              <a:gd name="connsiteY84" fmla="*/ 350729 h 763849"/>
              <a:gd name="connsiteX85" fmla="*/ 1432379 w 4590350"/>
              <a:gd name="connsiteY85" fmla="*/ 334189 h 763849"/>
              <a:gd name="connsiteX86" fmla="*/ 1410532 w 4590350"/>
              <a:gd name="connsiteY86" fmla="*/ 321978 h 763849"/>
              <a:gd name="connsiteX87" fmla="*/ 1352084 w 4590350"/>
              <a:gd name="connsiteY87" fmla="*/ 326979 h 763849"/>
              <a:gd name="connsiteX88" fmla="*/ 1333441 w 4590350"/>
              <a:gd name="connsiteY88" fmla="*/ 329187 h 763849"/>
              <a:gd name="connsiteX89" fmla="*/ 1392649 w 4590350"/>
              <a:gd name="connsiteY89" fmla="*/ 128063 h 763849"/>
              <a:gd name="connsiteX90" fmla="*/ 1399857 w 4590350"/>
              <a:gd name="connsiteY90" fmla="*/ 84742 h 763849"/>
              <a:gd name="connsiteX91" fmla="*/ 1397800 w 4590350"/>
              <a:gd name="connsiteY91" fmla="*/ 22324 h 763849"/>
              <a:gd name="connsiteX92" fmla="*/ 1375740 w 4590350"/>
              <a:gd name="connsiteY92" fmla="*/ 221 h 763849"/>
              <a:gd name="connsiteX93" fmla="*/ 1349066 w 4590350"/>
              <a:gd name="connsiteY93" fmla="*/ 21289 h 763849"/>
              <a:gd name="connsiteX94" fmla="*/ 1323564 w 4590350"/>
              <a:gd name="connsiteY94" fmla="*/ 98101 h 763849"/>
              <a:gd name="connsiteX95" fmla="*/ 1306917 w 4590350"/>
              <a:gd name="connsiteY95" fmla="*/ 191317 h 763849"/>
              <a:gd name="connsiteX96" fmla="*/ 1303450 w 4590350"/>
              <a:gd name="connsiteY96" fmla="*/ 310951 h 763849"/>
              <a:gd name="connsiteX97" fmla="*/ 1304934 w 4590350"/>
              <a:gd name="connsiteY97" fmla="*/ 332593 h 763849"/>
              <a:gd name="connsiteX98" fmla="*/ 1296990 w 4590350"/>
              <a:gd name="connsiteY98" fmla="*/ 333553 h 763849"/>
              <a:gd name="connsiteX99" fmla="*/ 1280916 w 4590350"/>
              <a:gd name="connsiteY99" fmla="*/ 335736 h 763849"/>
              <a:gd name="connsiteX100" fmla="*/ 1240138 w 4590350"/>
              <a:gd name="connsiteY100" fmla="*/ 341299 h 763849"/>
              <a:gd name="connsiteX101" fmla="*/ 1226820 w 4590350"/>
              <a:gd name="connsiteY101" fmla="*/ 343058 h 763849"/>
              <a:gd name="connsiteX102" fmla="*/ 1217094 w 4590350"/>
              <a:gd name="connsiteY102" fmla="*/ 345515 h 763849"/>
              <a:gd name="connsiteX103" fmla="*/ 1214113 w 4590350"/>
              <a:gd name="connsiteY103" fmla="*/ 366246 h 763849"/>
              <a:gd name="connsiteX104" fmla="*/ 1227880 w 4590350"/>
              <a:gd name="connsiteY104" fmla="*/ 372022 h 763849"/>
              <a:gd name="connsiteX105" fmla="*/ 1282874 w 4590350"/>
              <a:gd name="connsiteY105" fmla="*/ 364662 h 763849"/>
              <a:gd name="connsiteX106" fmla="*/ 1295431 w 4590350"/>
              <a:gd name="connsiteY106" fmla="*/ 363328 h 763849"/>
              <a:gd name="connsiteX107" fmla="*/ 1184259 w 4590350"/>
              <a:gd name="connsiteY107" fmla="*/ 474680 h 763849"/>
              <a:gd name="connsiteX108" fmla="*/ 0 w 4590350"/>
              <a:gd name="connsiteY108" fmla="*/ 474680 h 763849"/>
              <a:gd name="connsiteX109" fmla="*/ 0 w 4590350"/>
              <a:gd name="connsiteY109" fmla="*/ 504230 h 763849"/>
              <a:gd name="connsiteX110" fmla="*/ 1182239 w 4590350"/>
              <a:gd name="connsiteY110" fmla="*/ 504230 h 763849"/>
              <a:gd name="connsiteX111" fmla="*/ 1312815 w 4590350"/>
              <a:gd name="connsiteY111" fmla="*/ 381913 h 763849"/>
              <a:gd name="connsiteX112" fmla="*/ 1354715 w 4590350"/>
              <a:gd name="connsiteY112" fmla="*/ 484222 h 763849"/>
              <a:gd name="connsiteX113" fmla="*/ 1467745 w 4590350"/>
              <a:gd name="connsiteY113" fmla="*/ 488862 h 763849"/>
              <a:gd name="connsiteX114" fmla="*/ 1581162 w 4590350"/>
              <a:gd name="connsiteY114" fmla="*/ 392915 h 763849"/>
              <a:gd name="connsiteX115" fmla="*/ 1574877 w 4590350"/>
              <a:gd name="connsiteY115" fmla="*/ 479070 h 763849"/>
              <a:gd name="connsiteX116" fmla="*/ 1581611 w 4590350"/>
              <a:gd name="connsiteY116" fmla="*/ 506587 h 763849"/>
              <a:gd name="connsiteX117" fmla="*/ 1603109 w 4590350"/>
              <a:gd name="connsiteY117" fmla="*/ 488376 h 763849"/>
              <a:gd name="connsiteX118" fmla="*/ 1616215 w 4590350"/>
              <a:gd name="connsiteY118" fmla="*/ 464900 h 763849"/>
              <a:gd name="connsiteX119" fmla="*/ 1616215 w 4590350"/>
              <a:gd name="connsiteY119" fmla="*/ 464638 h 763849"/>
              <a:gd name="connsiteX120" fmla="*/ 1668690 w 4590350"/>
              <a:gd name="connsiteY120" fmla="*/ 408208 h 763849"/>
              <a:gd name="connsiteX121" fmla="*/ 1696262 w 4590350"/>
              <a:gd name="connsiteY121" fmla="*/ 422066 h 763849"/>
              <a:gd name="connsiteX122" fmla="*/ 1764748 w 4590350"/>
              <a:gd name="connsiteY122" fmla="*/ 490047 h 763849"/>
              <a:gd name="connsiteX123" fmla="*/ 1864186 w 4590350"/>
              <a:gd name="connsiteY123" fmla="*/ 403168 h 763849"/>
              <a:gd name="connsiteX124" fmla="*/ 1892568 w 4590350"/>
              <a:gd name="connsiteY124" fmla="*/ 501161 h 763849"/>
              <a:gd name="connsiteX125" fmla="*/ 1939955 w 4590350"/>
              <a:gd name="connsiteY125" fmla="*/ 456842 h 763849"/>
              <a:gd name="connsiteX126" fmla="*/ 1966417 w 4590350"/>
              <a:gd name="connsiteY126" fmla="*/ 419521 h 763849"/>
              <a:gd name="connsiteX127" fmla="*/ 2053322 w 4590350"/>
              <a:gd name="connsiteY127" fmla="*/ 466310 h 763849"/>
              <a:gd name="connsiteX128" fmla="*/ 2257135 w 4590350"/>
              <a:gd name="connsiteY128" fmla="*/ 304614 h 763849"/>
              <a:gd name="connsiteX129" fmla="*/ 2240188 w 4590350"/>
              <a:gd name="connsiteY129" fmla="*/ 421579 h 763849"/>
              <a:gd name="connsiteX130" fmla="*/ 2236359 w 4590350"/>
              <a:gd name="connsiteY130" fmla="*/ 445454 h 763849"/>
              <a:gd name="connsiteX131" fmla="*/ 2260676 w 4590350"/>
              <a:gd name="connsiteY131" fmla="*/ 462842 h 763849"/>
              <a:gd name="connsiteX132" fmla="*/ 2303611 w 4590350"/>
              <a:gd name="connsiteY132" fmla="*/ 401110 h 763849"/>
              <a:gd name="connsiteX133" fmla="*/ 2354340 w 4590350"/>
              <a:gd name="connsiteY133" fmla="*/ 363427 h 763849"/>
              <a:gd name="connsiteX134" fmla="*/ 2373108 w 4590350"/>
              <a:gd name="connsiteY134" fmla="*/ 386441 h 763849"/>
              <a:gd name="connsiteX135" fmla="*/ 2470937 w 4590350"/>
              <a:gd name="connsiteY135" fmla="*/ 467619 h 763849"/>
              <a:gd name="connsiteX136" fmla="*/ 2599555 w 4590350"/>
              <a:gd name="connsiteY136" fmla="*/ 390345 h 763849"/>
              <a:gd name="connsiteX137" fmla="*/ 2593282 w 4590350"/>
              <a:gd name="connsiteY137" fmla="*/ 476501 h 763849"/>
              <a:gd name="connsiteX138" fmla="*/ 2600016 w 4590350"/>
              <a:gd name="connsiteY138" fmla="*/ 504030 h 763849"/>
              <a:gd name="connsiteX139" fmla="*/ 2621502 w 4590350"/>
              <a:gd name="connsiteY139" fmla="*/ 485818 h 763849"/>
              <a:gd name="connsiteX140" fmla="*/ 2642028 w 4590350"/>
              <a:gd name="connsiteY140" fmla="*/ 450955 h 763849"/>
              <a:gd name="connsiteX141" fmla="*/ 2654374 w 4590350"/>
              <a:gd name="connsiteY141" fmla="*/ 434689 h 763849"/>
              <a:gd name="connsiteX142" fmla="*/ 2718970 w 4590350"/>
              <a:gd name="connsiteY142" fmla="*/ 503132 h 763849"/>
              <a:gd name="connsiteX143" fmla="*/ 2728933 w 4590350"/>
              <a:gd name="connsiteY143" fmla="*/ 504230 h 763849"/>
              <a:gd name="connsiteX144" fmla="*/ 2889363 w 4590350"/>
              <a:gd name="connsiteY144" fmla="*/ 504242 h 763849"/>
              <a:gd name="connsiteX145" fmla="*/ 3023206 w 4590350"/>
              <a:gd name="connsiteY145" fmla="*/ 412935 h 763849"/>
              <a:gd name="connsiteX146" fmla="*/ 3055715 w 4590350"/>
              <a:gd name="connsiteY146" fmla="*/ 506724 h 763849"/>
              <a:gd name="connsiteX147" fmla="*/ 3102466 w 4590350"/>
              <a:gd name="connsiteY147" fmla="*/ 485394 h 763849"/>
              <a:gd name="connsiteX148" fmla="*/ 3137283 w 4590350"/>
              <a:gd name="connsiteY148" fmla="*/ 436211 h 763849"/>
              <a:gd name="connsiteX149" fmla="*/ 3131447 w 4590350"/>
              <a:gd name="connsiteY149" fmla="*/ 468044 h 763849"/>
              <a:gd name="connsiteX150" fmla="*/ 3113515 w 4590350"/>
              <a:gd name="connsiteY150" fmla="*/ 501061 h 763849"/>
              <a:gd name="connsiteX151" fmla="*/ 3057449 w 4590350"/>
              <a:gd name="connsiteY151" fmla="*/ 622342 h 763849"/>
              <a:gd name="connsiteX152" fmla="*/ 3055204 w 4590350"/>
              <a:gd name="connsiteY152" fmla="*/ 753627 h 763849"/>
              <a:gd name="connsiteX153" fmla="*/ 3103277 w 4590350"/>
              <a:gd name="connsiteY153" fmla="*/ 728867 h 763849"/>
              <a:gd name="connsiteX154" fmla="*/ 3129925 w 4590350"/>
              <a:gd name="connsiteY154" fmla="*/ 644483 h 763849"/>
              <a:gd name="connsiteX155" fmla="*/ 3143331 w 4590350"/>
              <a:gd name="connsiteY155" fmla="*/ 578235 h 763849"/>
              <a:gd name="connsiteX156" fmla="*/ 3154467 w 4590350"/>
              <a:gd name="connsiteY156" fmla="*/ 507610 h 763849"/>
              <a:gd name="connsiteX157" fmla="*/ 3174345 w 4590350"/>
              <a:gd name="connsiteY157" fmla="*/ 474966 h 763849"/>
              <a:gd name="connsiteX158" fmla="*/ 3205096 w 4590350"/>
              <a:gd name="connsiteY158" fmla="*/ 448423 h 763849"/>
              <a:gd name="connsiteX159" fmla="*/ 3217342 w 4590350"/>
              <a:gd name="connsiteY159" fmla="*/ 450206 h 763849"/>
              <a:gd name="connsiteX160" fmla="*/ 3227742 w 4590350"/>
              <a:gd name="connsiteY160" fmla="*/ 472272 h 763849"/>
              <a:gd name="connsiteX161" fmla="*/ 3292013 w 4590350"/>
              <a:gd name="connsiteY161" fmla="*/ 496596 h 763849"/>
              <a:gd name="connsiteX162" fmla="*/ 3338353 w 4590350"/>
              <a:gd name="connsiteY162" fmla="*/ 463154 h 763849"/>
              <a:gd name="connsiteX163" fmla="*/ 3439673 w 4590350"/>
              <a:gd name="connsiteY163" fmla="*/ 416029 h 763849"/>
              <a:gd name="connsiteX164" fmla="*/ 3444337 w 4590350"/>
              <a:gd name="connsiteY164" fmla="*/ 479370 h 763849"/>
              <a:gd name="connsiteX165" fmla="*/ 3490352 w 4590350"/>
              <a:gd name="connsiteY165" fmla="*/ 503918 h 763849"/>
              <a:gd name="connsiteX166" fmla="*/ 3528773 w 4590350"/>
              <a:gd name="connsiteY166" fmla="*/ 482064 h 763849"/>
              <a:gd name="connsiteX167" fmla="*/ 3549461 w 4590350"/>
              <a:gd name="connsiteY167" fmla="*/ 450680 h 763849"/>
              <a:gd name="connsiteX168" fmla="*/ 3559836 w 4590350"/>
              <a:gd name="connsiteY168" fmla="*/ 429924 h 763849"/>
              <a:gd name="connsiteX169" fmla="*/ 3577844 w 4590350"/>
              <a:gd name="connsiteY169" fmla="*/ 444755 h 763849"/>
              <a:gd name="connsiteX170" fmla="*/ 3596037 w 4590350"/>
              <a:gd name="connsiteY170" fmla="*/ 473145 h 763849"/>
              <a:gd name="connsiteX171" fmla="*/ 3647989 w 4590350"/>
              <a:gd name="connsiteY171" fmla="*/ 490147 h 763849"/>
              <a:gd name="connsiteX172" fmla="*/ 4590351 w 4590350"/>
              <a:gd name="connsiteY172" fmla="*/ 490259 h 763849"/>
              <a:gd name="connsiteX173" fmla="*/ 4590351 w 4590350"/>
              <a:gd name="connsiteY173" fmla="*/ 460709 h 763849"/>
              <a:gd name="connsiteX174" fmla="*/ 3646292 w 4590350"/>
              <a:gd name="connsiteY174" fmla="*/ 460709 h 763849"/>
              <a:gd name="connsiteX175" fmla="*/ 2633798 w 4590350"/>
              <a:gd name="connsiteY175" fmla="*/ 241286 h 763849"/>
              <a:gd name="connsiteX176" fmla="*/ 2649161 w 4590350"/>
              <a:gd name="connsiteY176" fmla="*/ 152848 h 763849"/>
              <a:gd name="connsiteX177" fmla="*/ 2677406 w 4590350"/>
              <a:gd name="connsiteY177" fmla="*/ 76921 h 763849"/>
              <a:gd name="connsiteX178" fmla="*/ 2679339 w 4590350"/>
              <a:gd name="connsiteY178" fmla="*/ 74638 h 763849"/>
              <a:gd name="connsiteX179" fmla="*/ 2674314 w 4590350"/>
              <a:gd name="connsiteY179" fmla="*/ 80962 h 763849"/>
              <a:gd name="connsiteX180" fmla="*/ 2685013 w 4590350"/>
              <a:gd name="connsiteY180" fmla="*/ 69374 h 763849"/>
              <a:gd name="connsiteX181" fmla="*/ 2683242 w 4590350"/>
              <a:gd name="connsiteY181" fmla="*/ 70834 h 763849"/>
              <a:gd name="connsiteX182" fmla="*/ 2685799 w 4590350"/>
              <a:gd name="connsiteY182" fmla="*/ 68950 h 763849"/>
              <a:gd name="connsiteX183" fmla="*/ 2689340 w 4590350"/>
              <a:gd name="connsiteY183" fmla="*/ 67029 h 763849"/>
              <a:gd name="connsiteX184" fmla="*/ 2689739 w 4590350"/>
              <a:gd name="connsiteY184" fmla="*/ 66830 h 763849"/>
              <a:gd name="connsiteX185" fmla="*/ 2689390 w 4590350"/>
              <a:gd name="connsiteY185" fmla="*/ 67017 h 763849"/>
              <a:gd name="connsiteX186" fmla="*/ 2692208 w 4590350"/>
              <a:gd name="connsiteY186" fmla="*/ 66119 h 763849"/>
              <a:gd name="connsiteX187" fmla="*/ 2699578 w 4590350"/>
              <a:gd name="connsiteY187" fmla="*/ 66855 h 763849"/>
              <a:gd name="connsiteX188" fmla="*/ 2698032 w 4590350"/>
              <a:gd name="connsiteY188" fmla="*/ 105860 h 763849"/>
              <a:gd name="connsiteX189" fmla="*/ 2686684 w 4590350"/>
              <a:gd name="connsiteY189" fmla="*/ 150902 h 763849"/>
              <a:gd name="connsiteX190" fmla="*/ 2662567 w 4590350"/>
              <a:gd name="connsiteY190" fmla="*/ 223573 h 763849"/>
              <a:gd name="connsiteX191" fmla="*/ 2635244 w 4590350"/>
              <a:gd name="connsiteY191" fmla="*/ 284619 h 763849"/>
              <a:gd name="connsiteX192" fmla="*/ 2633798 w 4590350"/>
              <a:gd name="connsiteY192" fmla="*/ 241273 h 763849"/>
              <a:gd name="connsiteX193" fmla="*/ 1615417 w 4590350"/>
              <a:gd name="connsiteY193" fmla="*/ 243855 h 763849"/>
              <a:gd name="connsiteX194" fmla="*/ 1630781 w 4590350"/>
              <a:gd name="connsiteY194" fmla="*/ 155430 h 763849"/>
              <a:gd name="connsiteX195" fmla="*/ 1659026 w 4590350"/>
              <a:gd name="connsiteY195" fmla="*/ 79503 h 763849"/>
              <a:gd name="connsiteX196" fmla="*/ 1660971 w 4590350"/>
              <a:gd name="connsiteY196" fmla="*/ 77195 h 763849"/>
              <a:gd name="connsiteX197" fmla="*/ 1655921 w 4590350"/>
              <a:gd name="connsiteY197" fmla="*/ 83544 h 763849"/>
              <a:gd name="connsiteX198" fmla="*/ 1666620 w 4590350"/>
              <a:gd name="connsiteY198" fmla="*/ 71944 h 763849"/>
              <a:gd name="connsiteX199" fmla="*/ 1664849 w 4590350"/>
              <a:gd name="connsiteY199" fmla="*/ 73403 h 763849"/>
              <a:gd name="connsiteX200" fmla="*/ 1667418 w 4590350"/>
              <a:gd name="connsiteY200" fmla="*/ 71495 h 763849"/>
              <a:gd name="connsiteX201" fmla="*/ 1670935 w 4590350"/>
              <a:gd name="connsiteY201" fmla="*/ 69599 h 763849"/>
              <a:gd name="connsiteX202" fmla="*/ 1671321 w 4590350"/>
              <a:gd name="connsiteY202" fmla="*/ 69399 h 763849"/>
              <a:gd name="connsiteX203" fmla="*/ 1670972 w 4590350"/>
              <a:gd name="connsiteY203" fmla="*/ 69587 h 763849"/>
              <a:gd name="connsiteX204" fmla="*/ 1673790 w 4590350"/>
              <a:gd name="connsiteY204" fmla="*/ 68701 h 763849"/>
              <a:gd name="connsiteX205" fmla="*/ 1681160 w 4590350"/>
              <a:gd name="connsiteY205" fmla="*/ 69437 h 763849"/>
              <a:gd name="connsiteX206" fmla="*/ 1679614 w 4590350"/>
              <a:gd name="connsiteY206" fmla="*/ 108442 h 763849"/>
              <a:gd name="connsiteX207" fmla="*/ 1668254 w 4590350"/>
              <a:gd name="connsiteY207" fmla="*/ 153484 h 763849"/>
              <a:gd name="connsiteX208" fmla="*/ 1644136 w 4590350"/>
              <a:gd name="connsiteY208" fmla="*/ 226155 h 763849"/>
              <a:gd name="connsiteX209" fmla="*/ 1616814 w 4590350"/>
              <a:gd name="connsiteY209" fmla="*/ 287214 h 763849"/>
              <a:gd name="connsiteX210" fmla="*/ 1615367 w 4590350"/>
              <a:gd name="connsiteY210" fmla="*/ 243855 h 763849"/>
              <a:gd name="connsiteX211" fmla="*/ 1327118 w 4590350"/>
              <a:gd name="connsiteY211" fmla="*/ 265335 h 763849"/>
              <a:gd name="connsiteX212" fmla="*/ 1326046 w 4590350"/>
              <a:gd name="connsiteY212" fmla="*/ 265796 h 763849"/>
              <a:gd name="connsiteX213" fmla="*/ 1325971 w 4590350"/>
              <a:gd name="connsiteY213" fmla="*/ 265759 h 763849"/>
              <a:gd name="connsiteX214" fmla="*/ 1325148 w 4590350"/>
              <a:gd name="connsiteY214" fmla="*/ 264848 h 763849"/>
              <a:gd name="connsiteX215" fmla="*/ 1345075 w 4590350"/>
              <a:gd name="connsiteY215" fmla="*/ 118109 h 763849"/>
              <a:gd name="connsiteX216" fmla="*/ 1356274 w 4590350"/>
              <a:gd name="connsiteY216" fmla="*/ 76759 h 763849"/>
              <a:gd name="connsiteX217" fmla="*/ 1363132 w 4590350"/>
              <a:gd name="connsiteY217" fmla="*/ 56614 h 763849"/>
              <a:gd name="connsiteX218" fmla="*/ 1371811 w 4590350"/>
              <a:gd name="connsiteY218" fmla="*/ 39213 h 763849"/>
              <a:gd name="connsiteX219" fmla="*/ 1372959 w 4590350"/>
              <a:gd name="connsiteY219" fmla="*/ 87162 h 763849"/>
              <a:gd name="connsiteX220" fmla="*/ 1360813 w 4590350"/>
              <a:gd name="connsiteY220" fmla="*/ 153584 h 763849"/>
              <a:gd name="connsiteX221" fmla="*/ 1327143 w 4590350"/>
              <a:gd name="connsiteY221" fmla="*/ 265322 h 763849"/>
              <a:gd name="connsiteX222" fmla="*/ 1929093 w 4590350"/>
              <a:gd name="connsiteY222" fmla="*/ 405214 h 763849"/>
              <a:gd name="connsiteX223" fmla="*/ 1902444 w 4590350"/>
              <a:gd name="connsiteY223" fmla="*/ 458189 h 763849"/>
              <a:gd name="connsiteX224" fmla="*/ 1886819 w 4590350"/>
              <a:gd name="connsiteY224" fmla="*/ 452988 h 763849"/>
              <a:gd name="connsiteX225" fmla="*/ 1895037 w 4590350"/>
              <a:gd name="connsiteY225" fmla="*/ 396944 h 763849"/>
              <a:gd name="connsiteX226" fmla="*/ 1922247 w 4590350"/>
              <a:gd name="connsiteY226" fmla="*/ 364151 h 763849"/>
              <a:gd name="connsiteX227" fmla="*/ 1929093 w 4590350"/>
              <a:gd name="connsiteY227" fmla="*/ 405214 h 763849"/>
              <a:gd name="connsiteX228" fmla="*/ 3097753 w 4590350"/>
              <a:gd name="connsiteY228" fmla="*/ 663942 h 763849"/>
              <a:gd name="connsiteX229" fmla="*/ 3076291 w 4590350"/>
              <a:gd name="connsiteY229" fmla="*/ 723553 h 763849"/>
              <a:gd name="connsiteX230" fmla="*/ 3069607 w 4590350"/>
              <a:gd name="connsiteY230" fmla="*/ 718888 h 763849"/>
              <a:gd name="connsiteX231" fmla="*/ 3069470 w 4590350"/>
              <a:gd name="connsiteY231" fmla="*/ 697708 h 763849"/>
              <a:gd name="connsiteX232" fmla="*/ 3096568 w 4590350"/>
              <a:gd name="connsiteY232" fmla="*/ 593166 h 763849"/>
              <a:gd name="connsiteX233" fmla="*/ 3120648 w 4590350"/>
              <a:gd name="connsiteY233" fmla="*/ 546977 h 763849"/>
              <a:gd name="connsiteX234" fmla="*/ 3125199 w 4590350"/>
              <a:gd name="connsiteY234" fmla="*/ 543746 h 763849"/>
              <a:gd name="connsiteX235" fmla="*/ 3097753 w 4590350"/>
              <a:gd name="connsiteY235" fmla="*/ 663942 h 763849"/>
              <a:gd name="connsiteX236" fmla="*/ 3326506 w 4590350"/>
              <a:gd name="connsiteY236" fmla="*/ 403031 h 763849"/>
              <a:gd name="connsiteX237" fmla="*/ 3324311 w 4590350"/>
              <a:gd name="connsiteY237" fmla="*/ 399701 h 763849"/>
              <a:gd name="connsiteX238" fmla="*/ 3325770 w 4590350"/>
              <a:gd name="connsiteY238" fmla="*/ 380728 h 763849"/>
              <a:gd name="connsiteX239" fmla="*/ 3326506 w 4590350"/>
              <a:gd name="connsiteY239" fmla="*/ 403031 h 763849"/>
              <a:gd name="connsiteX0" fmla="*/ 5021005 w 5965126"/>
              <a:gd name="connsiteY0" fmla="*/ 460734 h 763849"/>
              <a:gd name="connsiteX1" fmla="*/ 4991999 w 5965126"/>
              <a:gd name="connsiteY1" fmla="*/ 451067 h 763849"/>
              <a:gd name="connsiteX2" fmla="*/ 4965438 w 5965126"/>
              <a:gd name="connsiteY2" fmla="*/ 378695 h 763849"/>
              <a:gd name="connsiteX3" fmla="*/ 4965662 w 5965126"/>
              <a:gd name="connsiteY3" fmla="*/ 344168 h 763849"/>
              <a:gd name="connsiteX4" fmla="*/ 4948266 w 5965126"/>
              <a:gd name="connsiteY4" fmla="*/ 321254 h 763849"/>
              <a:gd name="connsiteX5" fmla="*/ 4932703 w 5965126"/>
              <a:gd name="connsiteY5" fmla="*/ 355731 h 763849"/>
              <a:gd name="connsiteX6" fmla="*/ 4900543 w 5965126"/>
              <a:gd name="connsiteY6" fmla="*/ 430872 h 763849"/>
              <a:gd name="connsiteX7" fmla="*/ 4878882 w 5965126"/>
              <a:gd name="connsiteY7" fmla="*/ 460871 h 763849"/>
              <a:gd name="connsiteX8" fmla="*/ 4840224 w 5965126"/>
              <a:gd name="connsiteY8" fmla="*/ 449458 h 763849"/>
              <a:gd name="connsiteX9" fmla="*/ 4846148 w 5965126"/>
              <a:gd name="connsiteY9" fmla="*/ 384720 h 763849"/>
              <a:gd name="connsiteX10" fmla="*/ 4847495 w 5965126"/>
              <a:gd name="connsiteY10" fmla="*/ 350018 h 763849"/>
              <a:gd name="connsiteX11" fmla="*/ 4828141 w 5965126"/>
              <a:gd name="connsiteY11" fmla="*/ 343994 h 763849"/>
              <a:gd name="connsiteX12" fmla="*/ 4813900 w 5965126"/>
              <a:gd name="connsiteY12" fmla="*/ 364113 h 763849"/>
              <a:gd name="connsiteX13" fmla="*/ 4721483 w 5965126"/>
              <a:gd name="connsiteY13" fmla="*/ 431321 h 763849"/>
              <a:gd name="connsiteX14" fmla="*/ 4729800 w 5965126"/>
              <a:gd name="connsiteY14" fmla="*/ 395534 h 763849"/>
              <a:gd name="connsiteX15" fmla="*/ 4676902 w 5965126"/>
              <a:gd name="connsiteY15" fmla="*/ 369577 h 763849"/>
              <a:gd name="connsiteX16" fmla="*/ 4688399 w 5965126"/>
              <a:gd name="connsiteY16" fmla="*/ 434739 h 763849"/>
              <a:gd name="connsiteX17" fmla="*/ 4662436 w 5965126"/>
              <a:gd name="connsiteY17" fmla="*/ 463117 h 763849"/>
              <a:gd name="connsiteX18" fmla="*/ 4630588 w 5965126"/>
              <a:gd name="connsiteY18" fmla="*/ 448822 h 763849"/>
              <a:gd name="connsiteX19" fmla="*/ 4627258 w 5965126"/>
              <a:gd name="connsiteY19" fmla="*/ 403892 h 763849"/>
              <a:gd name="connsiteX20" fmla="*/ 4669096 w 5965126"/>
              <a:gd name="connsiteY20" fmla="*/ 353972 h 763849"/>
              <a:gd name="connsiteX21" fmla="*/ 4643345 w 5965126"/>
              <a:gd name="connsiteY21" fmla="*/ 334613 h 763849"/>
              <a:gd name="connsiteX22" fmla="*/ 4614975 w 5965126"/>
              <a:gd name="connsiteY22" fmla="*/ 363989 h 763849"/>
              <a:gd name="connsiteX23" fmla="*/ 4591119 w 5965126"/>
              <a:gd name="connsiteY23" fmla="*/ 396121 h 763849"/>
              <a:gd name="connsiteX24" fmla="*/ 4536126 w 5965126"/>
              <a:gd name="connsiteY24" fmla="*/ 448373 h 763849"/>
              <a:gd name="connsiteX25" fmla="*/ 4538183 w 5965126"/>
              <a:gd name="connsiteY25" fmla="*/ 361245 h 763849"/>
              <a:gd name="connsiteX26" fmla="*/ 4535365 w 5965126"/>
              <a:gd name="connsiteY26" fmla="*/ 343831 h 763849"/>
              <a:gd name="connsiteX27" fmla="*/ 4513654 w 5965126"/>
              <a:gd name="connsiteY27" fmla="*/ 336759 h 763849"/>
              <a:gd name="connsiteX28" fmla="*/ 4509664 w 5965126"/>
              <a:gd name="connsiteY28" fmla="*/ 356717 h 763849"/>
              <a:gd name="connsiteX29" fmla="*/ 4505075 w 5965126"/>
              <a:gd name="connsiteY29" fmla="*/ 374442 h 763849"/>
              <a:gd name="connsiteX30" fmla="*/ 4487516 w 5965126"/>
              <a:gd name="connsiteY30" fmla="*/ 423475 h 763849"/>
              <a:gd name="connsiteX31" fmla="*/ 4448048 w 5965126"/>
              <a:gd name="connsiteY31" fmla="*/ 467295 h 763849"/>
              <a:gd name="connsiteX32" fmla="*/ 4426126 w 5965126"/>
              <a:gd name="connsiteY32" fmla="*/ 467420 h 763849"/>
              <a:gd name="connsiteX33" fmla="*/ 4422622 w 5965126"/>
              <a:gd name="connsiteY33" fmla="*/ 426107 h 763849"/>
              <a:gd name="connsiteX34" fmla="*/ 4431463 w 5965126"/>
              <a:gd name="connsiteY34" fmla="*/ 378782 h 763849"/>
              <a:gd name="connsiteX35" fmla="*/ 4430765 w 5965126"/>
              <a:gd name="connsiteY35" fmla="*/ 341661 h 763849"/>
              <a:gd name="connsiteX36" fmla="*/ 4412047 w 5965126"/>
              <a:gd name="connsiteY36" fmla="*/ 342384 h 763849"/>
              <a:gd name="connsiteX37" fmla="*/ 4279139 w 5965126"/>
              <a:gd name="connsiteY37" fmla="*/ 474717 h 763849"/>
              <a:gd name="connsiteX38" fmla="*/ 4097810 w 5965126"/>
              <a:gd name="connsiteY38" fmla="*/ 477524 h 763849"/>
              <a:gd name="connsiteX39" fmla="*/ 4055486 w 5965126"/>
              <a:gd name="connsiteY39" fmla="*/ 438207 h 763849"/>
              <a:gd name="connsiteX40" fmla="*/ 4096026 w 5965126"/>
              <a:gd name="connsiteY40" fmla="*/ 379406 h 763849"/>
              <a:gd name="connsiteX41" fmla="*/ 4111777 w 5965126"/>
              <a:gd name="connsiteY41" fmla="*/ 356280 h 763849"/>
              <a:gd name="connsiteX42" fmla="*/ 4090004 w 5965126"/>
              <a:gd name="connsiteY42" fmla="*/ 339952 h 763849"/>
              <a:gd name="connsiteX43" fmla="*/ 4011803 w 5965126"/>
              <a:gd name="connsiteY43" fmla="*/ 409043 h 763849"/>
              <a:gd name="connsiteX44" fmla="*/ 4001190 w 5965126"/>
              <a:gd name="connsiteY44" fmla="*/ 389959 h 763849"/>
              <a:gd name="connsiteX45" fmla="*/ 4068368 w 5965126"/>
              <a:gd name="connsiteY45" fmla="*/ 216264 h 763849"/>
              <a:gd name="connsiteX46" fmla="*/ 4094593 w 5965126"/>
              <a:gd name="connsiteY46" fmla="*/ 121352 h 763849"/>
              <a:gd name="connsiteX47" fmla="*/ 4091475 w 5965126"/>
              <a:gd name="connsiteY47" fmla="*/ 42743 h 763849"/>
              <a:gd name="connsiteX48" fmla="*/ 4058766 w 5965126"/>
              <a:gd name="connsiteY48" fmla="*/ 33937 h 763849"/>
              <a:gd name="connsiteX49" fmla="*/ 4024036 w 5965126"/>
              <a:gd name="connsiteY49" fmla="*/ 71907 h 763849"/>
              <a:gd name="connsiteX50" fmla="*/ 3985341 w 5965126"/>
              <a:gd name="connsiteY50" fmla="*/ 218946 h 763849"/>
              <a:gd name="connsiteX51" fmla="*/ 3971324 w 5965126"/>
              <a:gd name="connsiteY51" fmla="*/ 354359 h 763849"/>
              <a:gd name="connsiteX52" fmla="*/ 3840799 w 5965126"/>
              <a:gd name="connsiteY52" fmla="*/ 437770 h 763849"/>
              <a:gd name="connsiteX53" fmla="*/ 3772537 w 5965126"/>
              <a:gd name="connsiteY53" fmla="*/ 376799 h 763849"/>
              <a:gd name="connsiteX54" fmla="*/ 3756126 w 5965126"/>
              <a:gd name="connsiteY54" fmla="*/ 345041 h 763849"/>
              <a:gd name="connsiteX55" fmla="*/ 3689161 w 5965126"/>
              <a:gd name="connsiteY55" fmla="*/ 346625 h 763849"/>
              <a:gd name="connsiteX56" fmla="*/ 3660891 w 5965126"/>
              <a:gd name="connsiteY56" fmla="*/ 375489 h 763849"/>
              <a:gd name="connsiteX57" fmla="*/ 3650229 w 5965126"/>
              <a:gd name="connsiteY57" fmla="*/ 388786 h 763849"/>
              <a:gd name="connsiteX58" fmla="*/ 3649281 w 5965126"/>
              <a:gd name="connsiteY58" fmla="*/ 375302 h 763849"/>
              <a:gd name="connsiteX59" fmla="*/ 3662911 w 5965126"/>
              <a:gd name="connsiteY59" fmla="*/ 252537 h 763849"/>
              <a:gd name="connsiteX60" fmla="*/ 3614639 w 5965126"/>
              <a:gd name="connsiteY60" fmla="*/ 274940 h 763849"/>
              <a:gd name="connsiteX61" fmla="*/ 3427510 w 5965126"/>
              <a:gd name="connsiteY61" fmla="*/ 436573 h 763849"/>
              <a:gd name="connsiteX62" fmla="*/ 3344459 w 5965126"/>
              <a:gd name="connsiteY62" fmla="*/ 346376 h 763849"/>
              <a:gd name="connsiteX63" fmla="*/ 3281235 w 5965126"/>
              <a:gd name="connsiteY63" fmla="*/ 323624 h 763849"/>
              <a:gd name="connsiteX64" fmla="*/ 3229221 w 5965126"/>
              <a:gd name="connsiteY64" fmla="*/ 373307 h 763849"/>
              <a:gd name="connsiteX65" fmla="*/ 3143850 w 5965126"/>
              <a:gd name="connsiteY65" fmla="*/ 461682 h 763849"/>
              <a:gd name="connsiteX66" fmla="*/ 3095516 w 5965126"/>
              <a:gd name="connsiteY66" fmla="*/ 414183 h 763849"/>
              <a:gd name="connsiteX67" fmla="*/ 3042729 w 5965126"/>
              <a:gd name="connsiteY67" fmla="*/ 374529 h 763849"/>
              <a:gd name="connsiteX68" fmla="*/ 2991801 w 5965126"/>
              <a:gd name="connsiteY68" fmla="*/ 413808 h 763849"/>
              <a:gd name="connsiteX69" fmla="*/ 2991028 w 5965126"/>
              <a:gd name="connsiteY69" fmla="*/ 415006 h 763849"/>
              <a:gd name="connsiteX70" fmla="*/ 2991028 w 5965126"/>
              <a:gd name="connsiteY70" fmla="*/ 414544 h 763849"/>
              <a:gd name="connsiteX71" fmla="*/ 2982822 w 5965126"/>
              <a:gd name="connsiteY71" fmla="*/ 392516 h 763849"/>
              <a:gd name="connsiteX72" fmla="*/ 3049999 w 5965126"/>
              <a:gd name="connsiteY72" fmla="*/ 218821 h 763849"/>
              <a:gd name="connsiteX73" fmla="*/ 3076224 w 5965126"/>
              <a:gd name="connsiteY73" fmla="*/ 123909 h 763849"/>
              <a:gd name="connsiteX74" fmla="*/ 3073107 w 5965126"/>
              <a:gd name="connsiteY74" fmla="*/ 45313 h 763849"/>
              <a:gd name="connsiteX75" fmla="*/ 3040397 w 5965126"/>
              <a:gd name="connsiteY75" fmla="*/ 36519 h 763849"/>
              <a:gd name="connsiteX76" fmla="*/ 3005668 w 5965126"/>
              <a:gd name="connsiteY76" fmla="*/ 74489 h 763849"/>
              <a:gd name="connsiteX77" fmla="*/ 2966973 w 5965126"/>
              <a:gd name="connsiteY77" fmla="*/ 221528 h 763849"/>
              <a:gd name="connsiteX78" fmla="*/ 2952956 w 5965126"/>
              <a:gd name="connsiteY78" fmla="*/ 356941 h 763849"/>
              <a:gd name="connsiteX79" fmla="*/ 2790320 w 5965126"/>
              <a:gd name="connsiteY79" fmla="*/ 479694 h 763849"/>
              <a:gd name="connsiteX80" fmla="*/ 2719077 w 5965126"/>
              <a:gd name="connsiteY80" fmla="*/ 412948 h 763849"/>
              <a:gd name="connsiteX81" fmla="*/ 2709575 w 5965126"/>
              <a:gd name="connsiteY81" fmla="*/ 373980 h 763849"/>
              <a:gd name="connsiteX82" fmla="*/ 2707280 w 5965126"/>
              <a:gd name="connsiteY82" fmla="*/ 358775 h 763849"/>
              <a:gd name="connsiteX83" fmla="*/ 2787464 w 5965126"/>
              <a:gd name="connsiteY83" fmla="*/ 351103 h 763849"/>
              <a:gd name="connsiteX84" fmla="*/ 2797091 w 5965126"/>
              <a:gd name="connsiteY84" fmla="*/ 350729 h 763849"/>
              <a:gd name="connsiteX85" fmla="*/ 2807154 w 5965126"/>
              <a:gd name="connsiteY85" fmla="*/ 334189 h 763849"/>
              <a:gd name="connsiteX86" fmla="*/ 2785307 w 5965126"/>
              <a:gd name="connsiteY86" fmla="*/ 321978 h 763849"/>
              <a:gd name="connsiteX87" fmla="*/ 2726859 w 5965126"/>
              <a:gd name="connsiteY87" fmla="*/ 326979 h 763849"/>
              <a:gd name="connsiteX88" fmla="*/ 2708216 w 5965126"/>
              <a:gd name="connsiteY88" fmla="*/ 329187 h 763849"/>
              <a:gd name="connsiteX89" fmla="*/ 2767424 w 5965126"/>
              <a:gd name="connsiteY89" fmla="*/ 128063 h 763849"/>
              <a:gd name="connsiteX90" fmla="*/ 2774632 w 5965126"/>
              <a:gd name="connsiteY90" fmla="*/ 84742 h 763849"/>
              <a:gd name="connsiteX91" fmla="*/ 2772575 w 5965126"/>
              <a:gd name="connsiteY91" fmla="*/ 22324 h 763849"/>
              <a:gd name="connsiteX92" fmla="*/ 2750515 w 5965126"/>
              <a:gd name="connsiteY92" fmla="*/ 221 h 763849"/>
              <a:gd name="connsiteX93" fmla="*/ 2723841 w 5965126"/>
              <a:gd name="connsiteY93" fmla="*/ 21289 h 763849"/>
              <a:gd name="connsiteX94" fmla="*/ 2698339 w 5965126"/>
              <a:gd name="connsiteY94" fmla="*/ 98101 h 763849"/>
              <a:gd name="connsiteX95" fmla="*/ 2681692 w 5965126"/>
              <a:gd name="connsiteY95" fmla="*/ 191317 h 763849"/>
              <a:gd name="connsiteX96" fmla="*/ 2678225 w 5965126"/>
              <a:gd name="connsiteY96" fmla="*/ 310951 h 763849"/>
              <a:gd name="connsiteX97" fmla="*/ 2679709 w 5965126"/>
              <a:gd name="connsiteY97" fmla="*/ 332593 h 763849"/>
              <a:gd name="connsiteX98" fmla="*/ 2671765 w 5965126"/>
              <a:gd name="connsiteY98" fmla="*/ 333553 h 763849"/>
              <a:gd name="connsiteX99" fmla="*/ 2655691 w 5965126"/>
              <a:gd name="connsiteY99" fmla="*/ 335736 h 763849"/>
              <a:gd name="connsiteX100" fmla="*/ 2614913 w 5965126"/>
              <a:gd name="connsiteY100" fmla="*/ 341299 h 763849"/>
              <a:gd name="connsiteX101" fmla="*/ 2601595 w 5965126"/>
              <a:gd name="connsiteY101" fmla="*/ 343058 h 763849"/>
              <a:gd name="connsiteX102" fmla="*/ 2591869 w 5965126"/>
              <a:gd name="connsiteY102" fmla="*/ 345515 h 763849"/>
              <a:gd name="connsiteX103" fmla="*/ 2588888 w 5965126"/>
              <a:gd name="connsiteY103" fmla="*/ 366246 h 763849"/>
              <a:gd name="connsiteX104" fmla="*/ 2602655 w 5965126"/>
              <a:gd name="connsiteY104" fmla="*/ 372022 h 763849"/>
              <a:gd name="connsiteX105" fmla="*/ 2657649 w 5965126"/>
              <a:gd name="connsiteY105" fmla="*/ 364662 h 763849"/>
              <a:gd name="connsiteX106" fmla="*/ 2670206 w 5965126"/>
              <a:gd name="connsiteY106" fmla="*/ 363328 h 763849"/>
              <a:gd name="connsiteX107" fmla="*/ 2559034 w 5965126"/>
              <a:gd name="connsiteY107" fmla="*/ 474680 h 763849"/>
              <a:gd name="connsiteX108" fmla="*/ 1374775 w 5965126"/>
              <a:gd name="connsiteY108" fmla="*/ 474680 h 763849"/>
              <a:gd name="connsiteX109" fmla="*/ 0 w 5965126"/>
              <a:gd name="connsiteY109" fmla="*/ 504230 h 763849"/>
              <a:gd name="connsiteX110" fmla="*/ 2557014 w 5965126"/>
              <a:gd name="connsiteY110" fmla="*/ 504230 h 763849"/>
              <a:gd name="connsiteX111" fmla="*/ 2687590 w 5965126"/>
              <a:gd name="connsiteY111" fmla="*/ 381913 h 763849"/>
              <a:gd name="connsiteX112" fmla="*/ 2729490 w 5965126"/>
              <a:gd name="connsiteY112" fmla="*/ 484222 h 763849"/>
              <a:gd name="connsiteX113" fmla="*/ 2842520 w 5965126"/>
              <a:gd name="connsiteY113" fmla="*/ 488862 h 763849"/>
              <a:gd name="connsiteX114" fmla="*/ 2955937 w 5965126"/>
              <a:gd name="connsiteY114" fmla="*/ 392915 h 763849"/>
              <a:gd name="connsiteX115" fmla="*/ 2949652 w 5965126"/>
              <a:gd name="connsiteY115" fmla="*/ 479070 h 763849"/>
              <a:gd name="connsiteX116" fmla="*/ 2956386 w 5965126"/>
              <a:gd name="connsiteY116" fmla="*/ 506587 h 763849"/>
              <a:gd name="connsiteX117" fmla="*/ 2977884 w 5965126"/>
              <a:gd name="connsiteY117" fmla="*/ 488376 h 763849"/>
              <a:gd name="connsiteX118" fmla="*/ 2990990 w 5965126"/>
              <a:gd name="connsiteY118" fmla="*/ 464900 h 763849"/>
              <a:gd name="connsiteX119" fmla="*/ 2990990 w 5965126"/>
              <a:gd name="connsiteY119" fmla="*/ 464638 h 763849"/>
              <a:gd name="connsiteX120" fmla="*/ 3043465 w 5965126"/>
              <a:gd name="connsiteY120" fmla="*/ 408208 h 763849"/>
              <a:gd name="connsiteX121" fmla="*/ 3071037 w 5965126"/>
              <a:gd name="connsiteY121" fmla="*/ 422066 h 763849"/>
              <a:gd name="connsiteX122" fmla="*/ 3139523 w 5965126"/>
              <a:gd name="connsiteY122" fmla="*/ 490047 h 763849"/>
              <a:gd name="connsiteX123" fmla="*/ 3238961 w 5965126"/>
              <a:gd name="connsiteY123" fmla="*/ 403168 h 763849"/>
              <a:gd name="connsiteX124" fmla="*/ 3267343 w 5965126"/>
              <a:gd name="connsiteY124" fmla="*/ 501161 h 763849"/>
              <a:gd name="connsiteX125" fmla="*/ 3314730 w 5965126"/>
              <a:gd name="connsiteY125" fmla="*/ 456842 h 763849"/>
              <a:gd name="connsiteX126" fmla="*/ 3341192 w 5965126"/>
              <a:gd name="connsiteY126" fmla="*/ 419521 h 763849"/>
              <a:gd name="connsiteX127" fmla="*/ 3428097 w 5965126"/>
              <a:gd name="connsiteY127" fmla="*/ 466310 h 763849"/>
              <a:gd name="connsiteX128" fmla="*/ 3631910 w 5965126"/>
              <a:gd name="connsiteY128" fmla="*/ 304614 h 763849"/>
              <a:gd name="connsiteX129" fmla="*/ 3614963 w 5965126"/>
              <a:gd name="connsiteY129" fmla="*/ 421579 h 763849"/>
              <a:gd name="connsiteX130" fmla="*/ 3611134 w 5965126"/>
              <a:gd name="connsiteY130" fmla="*/ 445454 h 763849"/>
              <a:gd name="connsiteX131" fmla="*/ 3635451 w 5965126"/>
              <a:gd name="connsiteY131" fmla="*/ 462842 h 763849"/>
              <a:gd name="connsiteX132" fmla="*/ 3678386 w 5965126"/>
              <a:gd name="connsiteY132" fmla="*/ 401110 h 763849"/>
              <a:gd name="connsiteX133" fmla="*/ 3729115 w 5965126"/>
              <a:gd name="connsiteY133" fmla="*/ 363427 h 763849"/>
              <a:gd name="connsiteX134" fmla="*/ 3747883 w 5965126"/>
              <a:gd name="connsiteY134" fmla="*/ 386441 h 763849"/>
              <a:gd name="connsiteX135" fmla="*/ 3845712 w 5965126"/>
              <a:gd name="connsiteY135" fmla="*/ 467619 h 763849"/>
              <a:gd name="connsiteX136" fmla="*/ 3974330 w 5965126"/>
              <a:gd name="connsiteY136" fmla="*/ 390345 h 763849"/>
              <a:gd name="connsiteX137" fmla="*/ 3968057 w 5965126"/>
              <a:gd name="connsiteY137" fmla="*/ 476501 h 763849"/>
              <a:gd name="connsiteX138" fmla="*/ 3974791 w 5965126"/>
              <a:gd name="connsiteY138" fmla="*/ 504030 h 763849"/>
              <a:gd name="connsiteX139" fmla="*/ 3996277 w 5965126"/>
              <a:gd name="connsiteY139" fmla="*/ 485818 h 763849"/>
              <a:gd name="connsiteX140" fmla="*/ 4016803 w 5965126"/>
              <a:gd name="connsiteY140" fmla="*/ 450955 h 763849"/>
              <a:gd name="connsiteX141" fmla="*/ 4029149 w 5965126"/>
              <a:gd name="connsiteY141" fmla="*/ 434689 h 763849"/>
              <a:gd name="connsiteX142" fmla="*/ 4093745 w 5965126"/>
              <a:gd name="connsiteY142" fmla="*/ 503132 h 763849"/>
              <a:gd name="connsiteX143" fmla="*/ 4103708 w 5965126"/>
              <a:gd name="connsiteY143" fmla="*/ 504230 h 763849"/>
              <a:gd name="connsiteX144" fmla="*/ 4264138 w 5965126"/>
              <a:gd name="connsiteY144" fmla="*/ 504242 h 763849"/>
              <a:gd name="connsiteX145" fmla="*/ 4397981 w 5965126"/>
              <a:gd name="connsiteY145" fmla="*/ 412935 h 763849"/>
              <a:gd name="connsiteX146" fmla="*/ 4430490 w 5965126"/>
              <a:gd name="connsiteY146" fmla="*/ 506724 h 763849"/>
              <a:gd name="connsiteX147" fmla="*/ 4477241 w 5965126"/>
              <a:gd name="connsiteY147" fmla="*/ 485394 h 763849"/>
              <a:gd name="connsiteX148" fmla="*/ 4512058 w 5965126"/>
              <a:gd name="connsiteY148" fmla="*/ 436211 h 763849"/>
              <a:gd name="connsiteX149" fmla="*/ 4506222 w 5965126"/>
              <a:gd name="connsiteY149" fmla="*/ 468044 h 763849"/>
              <a:gd name="connsiteX150" fmla="*/ 4488290 w 5965126"/>
              <a:gd name="connsiteY150" fmla="*/ 501061 h 763849"/>
              <a:gd name="connsiteX151" fmla="*/ 4432224 w 5965126"/>
              <a:gd name="connsiteY151" fmla="*/ 622342 h 763849"/>
              <a:gd name="connsiteX152" fmla="*/ 4429979 w 5965126"/>
              <a:gd name="connsiteY152" fmla="*/ 753627 h 763849"/>
              <a:gd name="connsiteX153" fmla="*/ 4478052 w 5965126"/>
              <a:gd name="connsiteY153" fmla="*/ 728867 h 763849"/>
              <a:gd name="connsiteX154" fmla="*/ 4504700 w 5965126"/>
              <a:gd name="connsiteY154" fmla="*/ 644483 h 763849"/>
              <a:gd name="connsiteX155" fmla="*/ 4518106 w 5965126"/>
              <a:gd name="connsiteY155" fmla="*/ 578235 h 763849"/>
              <a:gd name="connsiteX156" fmla="*/ 4529242 w 5965126"/>
              <a:gd name="connsiteY156" fmla="*/ 507610 h 763849"/>
              <a:gd name="connsiteX157" fmla="*/ 4549120 w 5965126"/>
              <a:gd name="connsiteY157" fmla="*/ 474966 h 763849"/>
              <a:gd name="connsiteX158" fmla="*/ 4579871 w 5965126"/>
              <a:gd name="connsiteY158" fmla="*/ 448423 h 763849"/>
              <a:gd name="connsiteX159" fmla="*/ 4592117 w 5965126"/>
              <a:gd name="connsiteY159" fmla="*/ 450206 h 763849"/>
              <a:gd name="connsiteX160" fmla="*/ 4602517 w 5965126"/>
              <a:gd name="connsiteY160" fmla="*/ 472272 h 763849"/>
              <a:gd name="connsiteX161" fmla="*/ 4666788 w 5965126"/>
              <a:gd name="connsiteY161" fmla="*/ 496596 h 763849"/>
              <a:gd name="connsiteX162" fmla="*/ 4713128 w 5965126"/>
              <a:gd name="connsiteY162" fmla="*/ 463154 h 763849"/>
              <a:gd name="connsiteX163" fmla="*/ 4814448 w 5965126"/>
              <a:gd name="connsiteY163" fmla="*/ 416029 h 763849"/>
              <a:gd name="connsiteX164" fmla="*/ 4819112 w 5965126"/>
              <a:gd name="connsiteY164" fmla="*/ 479370 h 763849"/>
              <a:gd name="connsiteX165" fmla="*/ 4865127 w 5965126"/>
              <a:gd name="connsiteY165" fmla="*/ 503918 h 763849"/>
              <a:gd name="connsiteX166" fmla="*/ 4903548 w 5965126"/>
              <a:gd name="connsiteY166" fmla="*/ 482064 h 763849"/>
              <a:gd name="connsiteX167" fmla="*/ 4924236 w 5965126"/>
              <a:gd name="connsiteY167" fmla="*/ 450680 h 763849"/>
              <a:gd name="connsiteX168" fmla="*/ 4934611 w 5965126"/>
              <a:gd name="connsiteY168" fmla="*/ 429924 h 763849"/>
              <a:gd name="connsiteX169" fmla="*/ 4952619 w 5965126"/>
              <a:gd name="connsiteY169" fmla="*/ 444755 h 763849"/>
              <a:gd name="connsiteX170" fmla="*/ 4970812 w 5965126"/>
              <a:gd name="connsiteY170" fmla="*/ 473145 h 763849"/>
              <a:gd name="connsiteX171" fmla="*/ 5022764 w 5965126"/>
              <a:gd name="connsiteY171" fmla="*/ 490147 h 763849"/>
              <a:gd name="connsiteX172" fmla="*/ 5965126 w 5965126"/>
              <a:gd name="connsiteY172" fmla="*/ 490259 h 763849"/>
              <a:gd name="connsiteX173" fmla="*/ 5965126 w 5965126"/>
              <a:gd name="connsiteY173" fmla="*/ 460709 h 763849"/>
              <a:gd name="connsiteX174" fmla="*/ 5021067 w 5965126"/>
              <a:gd name="connsiteY174" fmla="*/ 460709 h 763849"/>
              <a:gd name="connsiteX175" fmla="*/ 5021005 w 5965126"/>
              <a:gd name="connsiteY175" fmla="*/ 460734 h 763849"/>
              <a:gd name="connsiteX176" fmla="*/ 4008573 w 5965126"/>
              <a:gd name="connsiteY176" fmla="*/ 241286 h 763849"/>
              <a:gd name="connsiteX177" fmla="*/ 4023936 w 5965126"/>
              <a:gd name="connsiteY177" fmla="*/ 152848 h 763849"/>
              <a:gd name="connsiteX178" fmla="*/ 4052181 w 5965126"/>
              <a:gd name="connsiteY178" fmla="*/ 76921 h 763849"/>
              <a:gd name="connsiteX179" fmla="*/ 4054114 w 5965126"/>
              <a:gd name="connsiteY179" fmla="*/ 74638 h 763849"/>
              <a:gd name="connsiteX180" fmla="*/ 4049089 w 5965126"/>
              <a:gd name="connsiteY180" fmla="*/ 80962 h 763849"/>
              <a:gd name="connsiteX181" fmla="*/ 4059788 w 5965126"/>
              <a:gd name="connsiteY181" fmla="*/ 69374 h 763849"/>
              <a:gd name="connsiteX182" fmla="*/ 4058017 w 5965126"/>
              <a:gd name="connsiteY182" fmla="*/ 70834 h 763849"/>
              <a:gd name="connsiteX183" fmla="*/ 4060574 w 5965126"/>
              <a:gd name="connsiteY183" fmla="*/ 68950 h 763849"/>
              <a:gd name="connsiteX184" fmla="*/ 4064115 w 5965126"/>
              <a:gd name="connsiteY184" fmla="*/ 67029 h 763849"/>
              <a:gd name="connsiteX185" fmla="*/ 4064514 w 5965126"/>
              <a:gd name="connsiteY185" fmla="*/ 66830 h 763849"/>
              <a:gd name="connsiteX186" fmla="*/ 4064165 w 5965126"/>
              <a:gd name="connsiteY186" fmla="*/ 67017 h 763849"/>
              <a:gd name="connsiteX187" fmla="*/ 4066983 w 5965126"/>
              <a:gd name="connsiteY187" fmla="*/ 66119 h 763849"/>
              <a:gd name="connsiteX188" fmla="*/ 4074353 w 5965126"/>
              <a:gd name="connsiteY188" fmla="*/ 66855 h 763849"/>
              <a:gd name="connsiteX189" fmla="*/ 4072807 w 5965126"/>
              <a:gd name="connsiteY189" fmla="*/ 105860 h 763849"/>
              <a:gd name="connsiteX190" fmla="*/ 4061459 w 5965126"/>
              <a:gd name="connsiteY190" fmla="*/ 150902 h 763849"/>
              <a:gd name="connsiteX191" fmla="*/ 4037342 w 5965126"/>
              <a:gd name="connsiteY191" fmla="*/ 223573 h 763849"/>
              <a:gd name="connsiteX192" fmla="*/ 4010019 w 5965126"/>
              <a:gd name="connsiteY192" fmla="*/ 284619 h 763849"/>
              <a:gd name="connsiteX193" fmla="*/ 4008573 w 5965126"/>
              <a:gd name="connsiteY193" fmla="*/ 241273 h 763849"/>
              <a:gd name="connsiteX194" fmla="*/ 4008573 w 5965126"/>
              <a:gd name="connsiteY194" fmla="*/ 241286 h 763849"/>
              <a:gd name="connsiteX195" fmla="*/ 2990192 w 5965126"/>
              <a:gd name="connsiteY195" fmla="*/ 243855 h 763849"/>
              <a:gd name="connsiteX196" fmla="*/ 3005556 w 5965126"/>
              <a:gd name="connsiteY196" fmla="*/ 155430 h 763849"/>
              <a:gd name="connsiteX197" fmla="*/ 3033801 w 5965126"/>
              <a:gd name="connsiteY197" fmla="*/ 79503 h 763849"/>
              <a:gd name="connsiteX198" fmla="*/ 3035746 w 5965126"/>
              <a:gd name="connsiteY198" fmla="*/ 77195 h 763849"/>
              <a:gd name="connsiteX199" fmla="*/ 3030696 w 5965126"/>
              <a:gd name="connsiteY199" fmla="*/ 83544 h 763849"/>
              <a:gd name="connsiteX200" fmla="*/ 3041395 w 5965126"/>
              <a:gd name="connsiteY200" fmla="*/ 71944 h 763849"/>
              <a:gd name="connsiteX201" fmla="*/ 3039624 w 5965126"/>
              <a:gd name="connsiteY201" fmla="*/ 73403 h 763849"/>
              <a:gd name="connsiteX202" fmla="*/ 3042193 w 5965126"/>
              <a:gd name="connsiteY202" fmla="*/ 71495 h 763849"/>
              <a:gd name="connsiteX203" fmla="*/ 3045710 w 5965126"/>
              <a:gd name="connsiteY203" fmla="*/ 69599 h 763849"/>
              <a:gd name="connsiteX204" fmla="*/ 3046096 w 5965126"/>
              <a:gd name="connsiteY204" fmla="*/ 69399 h 763849"/>
              <a:gd name="connsiteX205" fmla="*/ 3045747 w 5965126"/>
              <a:gd name="connsiteY205" fmla="*/ 69587 h 763849"/>
              <a:gd name="connsiteX206" fmla="*/ 3048565 w 5965126"/>
              <a:gd name="connsiteY206" fmla="*/ 68701 h 763849"/>
              <a:gd name="connsiteX207" fmla="*/ 3055935 w 5965126"/>
              <a:gd name="connsiteY207" fmla="*/ 69437 h 763849"/>
              <a:gd name="connsiteX208" fmla="*/ 3054389 w 5965126"/>
              <a:gd name="connsiteY208" fmla="*/ 108442 h 763849"/>
              <a:gd name="connsiteX209" fmla="*/ 3043029 w 5965126"/>
              <a:gd name="connsiteY209" fmla="*/ 153484 h 763849"/>
              <a:gd name="connsiteX210" fmla="*/ 3018911 w 5965126"/>
              <a:gd name="connsiteY210" fmla="*/ 226155 h 763849"/>
              <a:gd name="connsiteX211" fmla="*/ 2991589 w 5965126"/>
              <a:gd name="connsiteY211" fmla="*/ 287214 h 763849"/>
              <a:gd name="connsiteX212" fmla="*/ 2990142 w 5965126"/>
              <a:gd name="connsiteY212" fmla="*/ 243855 h 763849"/>
              <a:gd name="connsiteX213" fmla="*/ 2990192 w 5965126"/>
              <a:gd name="connsiteY213" fmla="*/ 243855 h 763849"/>
              <a:gd name="connsiteX214" fmla="*/ 2701893 w 5965126"/>
              <a:gd name="connsiteY214" fmla="*/ 265335 h 763849"/>
              <a:gd name="connsiteX215" fmla="*/ 2700821 w 5965126"/>
              <a:gd name="connsiteY215" fmla="*/ 265796 h 763849"/>
              <a:gd name="connsiteX216" fmla="*/ 2700746 w 5965126"/>
              <a:gd name="connsiteY216" fmla="*/ 265759 h 763849"/>
              <a:gd name="connsiteX217" fmla="*/ 2699923 w 5965126"/>
              <a:gd name="connsiteY217" fmla="*/ 264848 h 763849"/>
              <a:gd name="connsiteX218" fmla="*/ 2719850 w 5965126"/>
              <a:gd name="connsiteY218" fmla="*/ 118109 h 763849"/>
              <a:gd name="connsiteX219" fmla="*/ 2731049 w 5965126"/>
              <a:gd name="connsiteY219" fmla="*/ 76759 h 763849"/>
              <a:gd name="connsiteX220" fmla="*/ 2737907 w 5965126"/>
              <a:gd name="connsiteY220" fmla="*/ 56614 h 763849"/>
              <a:gd name="connsiteX221" fmla="*/ 2746586 w 5965126"/>
              <a:gd name="connsiteY221" fmla="*/ 39213 h 763849"/>
              <a:gd name="connsiteX222" fmla="*/ 2747734 w 5965126"/>
              <a:gd name="connsiteY222" fmla="*/ 87162 h 763849"/>
              <a:gd name="connsiteX223" fmla="*/ 2735588 w 5965126"/>
              <a:gd name="connsiteY223" fmla="*/ 153584 h 763849"/>
              <a:gd name="connsiteX224" fmla="*/ 2701918 w 5965126"/>
              <a:gd name="connsiteY224" fmla="*/ 265322 h 763849"/>
              <a:gd name="connsiteX225" fmla="*/ 2701893 w 5965126"/>
              <a:gd name="connsiteY225" fmla="*/ 265335 h 763849"/>
              <a:gd name="connsiteX226" fmla="*/ 3303868 w 5965126"/>
              <a:gd name="connsiteY226" fmla="*/ 405214 h 763849"/>
              <a:gd name="connsiteX227" fmla="*/ 3277219 w 5965126"/>
              <a:gd name="connsiteY227" fmla="*/ 458189 h 763849"/>
              <a:gd name="connsiteX228" fmla="*/ 3261594 w 5965126"/>
              <a:gd name="connsiteY228" fmla="*/ 452988 h 763849"/>
              <a:gd name="connsiteX229" fmla="*/ 3269812 w 5965126"/>
              <a:gd name="connsiteY229" fmla="*/ 396944 h 763849"/>
              <a:gd name="connsiteX230" fmla="*/ 3297022 w 5965126"/>
              <a:gd name="connsiteY230" fmla="*/ 364151 h 763849"/>
              <a:gd name="connsiteX231" fmla="*/ 3303868 w 5965126"/>
              <a:gd name="connsiteY231" fmla="*/ 405214 h 763849"/>
              <a:gd name="connsiteX232" fmla="*/ 4472528 w 5965126"/>
              <a:gd name="connsiteY232" fmla="*/ 663942 h 763849"/>
              <a:gd name="connsiteX233" fmla="*/ 4451066 w 5965126"/>
              <a:gd name="connsiteY233" fmla="*/ 723553 h 763849"/>
              <a:gd name="connsiteX234" fmla="*/ 4444382 w 5965126"/>
              <a:gd name="connsiteY234" fmla="*/ 718888 h 763849"/>
              <a:gd name="connsiteX235" fmla="*/ 4444245 w 5965126"/>
              <a:gd name="connsiteY235" fmla="*/ 697708 h 763849"/>
              <a:gd name="connsiteX236" fmla="*/ 4471343 w 5965126"/>
              <a:gd name="connsiteY236" fmla="*/ 593166 h 763849"/>
              <a:gd name="connsiteX237" fmla="*/ 4495423 w 5965126"/>
              <a:gd name="connsiteY237" fmla="*/ 546977 h 763849"/>
              <a:gd name="connsiteX238" fmla="*/ 4499974 w 5965126"/>
              <a:gd name="connsiteY238" fmla="*/ 543746 h 763849"/>
              <a:gd name="connsiteX239" fmla="*/ 4472528 w 5965126"/>
              <a:gd name="connsiteY239" fmla="*/ 663942 h 763849"/>
              <a:gd name="connsiteX240" fmla="*/ 4701281 w 5965126"/>
              <a:gd name="connsiteY240" fmla="*/ 403031 h 763849"/>
              <a:gd name="connsiteX241" fmla="*/ 4699086 w 5965126"/>
              <a:gd name="connsiteY241" fmla="*/ 399701 h 763849"/>
              <a:gd name="connsiteX242" fmla="*/ 4700545 w 5965126"/>
              <a:gd name="connsiteY242" fmla="*/ 380728 h 763849"/>
              <a:gd name="connsiteX243" fmla="*/ 4701281 w 596512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1520825 w 6111176"/>
              <a:gd name="connsiteY108" fmla="*/ 47468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0 w 6111176"/>
              <a:gd name="connsiteY108" fmla="*/ 48103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6114402 w 8025701"/>
              <a:gd name="connsiteY173" fmla="*/ 497965 h 763849"/>
              <a:gd name="connsiteX174" fmla="*/ 8025701 w 8025701"/>
              <a:gd name="connsiteY174" fmla="*/ 460709 h 763849"/>
              <a:gd name="connsiteX175" fmla="*/ 5167117 w 8025701"/>
              <a:gd name="connsiteY175" fmla="*/ 460709 h 763849"/>
              <a:gd name="connsiteX176" fmla="*/ 5167055 w 8025701"/>
              <a:gd name="connsiteY176" fmla="*/ 460734 h 763849"/>
              <a:gd name="connsiteX177" fmla="*/ 4154623 w 8025701"/>
              <a:gd name="connsiteY177" fmla="*/ 241286 h 763849"/>
              <a:gd name="connsiteX178" fmla="*/ 4169986 w 8025701"/>
              <a:gd name="connsiteY178" fmla="*/ 152848 h 763849"/>
              <a:gd name="connsiteX179" fmla="*/ 4198231 w 8025701"/>
              <a:gd name="connsiteY179" fmla="*/ 76921 h 763849"/>
              <a:gd name="connsiteX180" fmla="*/ 4200164 w 8025701"/>
              <a:gd name="connsiteY180" fmla="*/ 74638 h 763849"/>
              <a:gd name="connsiteX181" fmla="*/ 4195139 w 8025701"/>
              <a:gd name="connsiteY181" fmla="*/ 80962 h 763849"/>
              <a:gd name="connsiteX182" fmla="*/ 4205838 w 8025701"/>
              <a:gd name="connsiteY182" fmla="*/ 69374 h 763849"/>
              <a:gd name="connsiteX183" fmla="*/ 4204067 w 8025701"/>
              <a:gd name="connsiteY183" fmla="*/ 70834 h 763849"/>
              <a:gd name="connsiteX184" fmla="*/ 4206624 w 8025701"/>
              <a:gd name="connsiteY184" fmla="*/ 68950 h 763849"/>
              <a:gd name="connsiteX185" fmla="*/ 4210165 w 8025701"/>
              <a:gd name="connsiteY185" fmla="*/ 67029 h 763849"/>
              <a:gd name="connsiteX186" fmla="*/ 4210564 w 8025701"/>
              <a:gd name="connsiteY186" fmla="*/ 66830 h 763849"/>
              <a:gd name="connsiteX187" fmla="*/ 4210215 w 8025701"/>
              <a:gd name="connsiteY187" fmla="*/ 67017 h 763849"/>
              <a:gd name="connsiteX188" fmla="*/ 4213033 w 8025701"/>
              <a:gd name="connsiteY188" fmla="*/ 66119 h 763849"/>
              <a:gd name="connsiteX189" fmla="*/ 4220403 w 8025701"/>
              <a:gd name="connsiteY189" fmla="*/ 66855 h 763849"/>
              <a:gd name="connsiteX190" fmla="*/ 4218857 w 8025701"/>
              <a:gd name="connsiteY190" fmla="*/ 105860 h 763849"/>
              <a:gd name="connsiteX191" fmla="*/ 4207509 w 8025701"/>
              <a:gd name="connsiteY191" fmla="*/ 150902 h 763849"/>
              <a:gd name="connsiteX192" fmla="*/ 4183392 w 8025701"/>
              <a:gd name="connsiteY192" fmla="*/ 223573 h 763849"/>
              <a:gd name="connsiteX193" fmla="*/ 4156069 w 8025701"/>
              <a:gd name="connsiteY193" fmla="*/ 284619 h 763849"/>
              <a:gd name="connsiteX194" fmla="*/ 4154623 w 8025701"/>
              <a:gd name="connsiteY194" fmla="*/ 241273 h 763849"/>
              <a:gd name="connsiteX195" fmla="*/ 4154623 w 8025701"/>
              <a:gd name="connsiteY195" fmla="*/ 241286 h 763849"/>
              <a:gd name="connsiteX196" fmla="*/ 3136242 w 8025701"/>
              <a:gd name="connsiteY196" fmla="*/ 243855 h 763849"/>
              <a:gd name="connsiteX197" fmla="*/ 3151606 w 8025701"/>
              <a:gd name="connsiteY197" fmla="*/ 155430 h 763849"/>
              <a:gd name="connsiteX198" fmla="*/ 3179851 w 8025701"/>
              <a:gd name="connsiteY198" fmla="*/ 79503 h 763849"/>
              <a:gd name="connsiteX199" fmla="*/ 3181796 w 8025701"/>
              <a:gd name="connsiteY199" fmla="*/ 77195 h 763849"/>
              <a:gd name="connsiteX200" fmla="*/ 3176746 w 8025701"/>
              <a:gd name="connsiteY200" fmla="*/ 83544 h 763849"/>
              <a:gd name="connsiteX201" fmla="*/ 3187445 w 8025701"/>
              <a:gd name="connsiteY201" fmla="*/ 71944 h 763849"/>
              <a:gd name="connsiteX202" fmla="*/ 3185674 w 8025701"/>
              <a:gd name="connsiteY202" fmla="*/ 73403 h 763849"/>
              <a:gd name="connsiteX203" fmla="*/ 3188243 w 8025701"/>
              <a:gd name="connsiteY203" fmla="*/ 71495 h 763849"/>
              <a:gd name="connsiteX204" fmla="*/ 3191760 w 8025701"/>
              <a:gd name="connsiteY204" fmla="*/ 69599 h 763849"/>
              <a:gd name="connsiteX205" fmla="*/ 3192146 w 8025701"/>
              <a:gd name="connsiteY205" fmla="*/ 69399 h 763849"/>
              <a:gd name="connsiteX206" fmla="*/ 3191797 w 8025701"/>
              <a:gd name="connsiteY206" fmla="*/ 69587 h 763849"/>
              <a:gd name="connsiteX207" fmla="*/ 3194615 w 8025701"/>
              <a:gd name="connsiteY207" fmla="*/ 68701 h 763849"/>
              <a:gd name="connsiteX208" fmla="*/ 3201985 w 8025701"/>
              <a:gd name="connsiteY208" fmla="*/ 69437 h 763849"/>
              <a:gd name="connsiteX209" fmla="*/ 3200439 w 8025701"/>
              <a:gd name="connsiteY209" fmla="*/ 108442 h 763849"/>
              <a:gd name="connsiteX210" fmla="*/ 3189079 w 8025701"/>
              <a:gd name="connsiteY210" fmla="*/ 153484 h 763849"/>
              <a:gd name="connsiteX211" fmla="*/ 3164961 w 8025701"/>
              <a:gd name="connsiteY211" fmla="*/ 226155 h 763849"/>
              <a:gd name="connsiteX212" fmla="*/ 3137639 w 8025701"/>
              <a:gd name="connsiteY212" fmla="*/ 287214 h 763849"/>
              <a:gd name="connsiteX213" fmla="*/ 3136192 w 8025701"/>
              <a:gd name="connsiteY213" fmla="*/ 243855 h 763849"/>
              <a:gd name="connsiteX214" fmla="*/ 3136242 w 8025701"/>
              <a:gd name="connsiteY214" fmla="*/ 243855 h 763849"/>
              <a:gd name="connsiteX215" fmla="*/ 2847943 w 8025701"/>
              <a:gd name="connsiteY215" fmla="*/ 265335 h 763849"/>
              <a:gd name="connsiteX216" fmla="*/ 2846871 w 8025701"/>
              <a:gd name="connsiteY216" fmla="*/ 265796 h 763849"/>
              <a:gd name="connsiteX217" fmla="*/ 2846796 w 8025701"/>
              <a:gd name="connsiteY217" fmla="*/ 265759 h 763849"/>
              <a:gd name="connsiteX218" fmla="*/ 2845973 w 8025701"/>
              <a:gd name="connsiteY218" fmla="*/ 264848 h 763849"/>
              <a:gd name="connsiteX219" fmla="*/ 2865900 w 8025701"/>
              <a:gd name="connsiteY219" fmla="*/ 118109 h 763849"/>
              <a:gd name="connsiteX220" fmla="*/ 2877099 w 8025701"/>
              <a:gd name="connsiteY220" fmla="*/ 76759 h 763849"/>
              <a:gd name="connsiteX221" fmla="*/ 2883957 w 8025701"/>
              <a:gd name="connsiteY221" fmla="*/ 56614 h 763849"/>
              <a:gd name="connsiteX222" fmla="*/ 2892636 w 8025701"/>
              <a:gd name="connsiteY222" fmla="*/ 39213 h 763849"/>
              <a:gd name="connsiteX223" fmla="*/ 2893784 w 8025701"/>
              <a:gd name="connsiteY223" fmla="*/ 87162 h 763849"/>
              <a:gd name="connsiteX224" fmla="*/ 2881638 w 8025701"/>
              <a:gd name="connsiteY224" fmla="*/ 153584 h 763849"/>
              <a:gd name="connsiteX225" fmla="*/ 2847968 w 8025701"/>
              <a:gd name="connsiteY225" fmla="*/ 265322 h 763849"/>
              <a:gd name="connsiteX226" fmla="*/ 2847943 w 8025701"/>
              <a:gd name="connsiteY226" fmla="*/ 265335 h 763849"/>
              <a:gd name="connsiteX227" fmla="*/ 3449918 w 8025701"/>
              <a:gd name="connsiteY227" fmla="*/ 405214 h 763849"/>
              <a:gd name="connsiteX228" fmla="*/ 3423269 w 8025701"/>
              <a:gd name="connsiteY228" fmla="*/ 458189 h 763849"/>
              <a:gd name="connsiteX229" fmla="*/ 3407644 w 8025701"/>
              <a:gd name="connsiteY229" fmla="*/ 452988 h 763849"/>
              <a:gd name="connsiteX230" fmla="*/ 3415862 w 8025701"/>
              <a:gd name="connsiteY230" fmla="*/ 396944 h 763849"/>
              <a:gd name="connsiteX231" fmla="*/ 3443072 w 8025701"/>
              <a:gd name="connsiteY231" fmla="*/ 364151 h 763849"/>
              <a:gd name="connsiteX232" fmla="*/ 3449918 w 8025701"/>
              <a:gd name="connsiteY232" fmla="*/ 405214 h 763849"/>
              <a:gd name="connsiteX233" fmla="*/ 4618578 w 8025701"/>
              <a:gd name="connsiteY233" fmla="*/ 663942 h 763849"/>
              <a:gd name="connsiteX234" fmla="*/ 4597116 w 8025701"/>
              <a:gd name="connsiteY234" fmla="*/ 723553 h 763849"/>
              <a:gd name="connsiteX235" fmla="*/ 4590432 w 8025701"/>
              <a:gd name="connsiteY235" fmla="*/ 718888 h 763849"/>
              <a:gd name="connsiteX236" fmla="*/ 4590295 w 8025701"/>
              <a:gd name="connsiteY236" fmla="*/ 697708 h 763849"/>
              <a:gd name="connsiteX237" fmla="*/ 4617393 w 8025701"/>
              <a:gd name="connsiteY237" fmla="*/ 593166 h 763849"/>
              <a:gd name="connsiteX238" fmla="*/ 4641473 w 8025701"/>
              <a:gd name="connsiteY238" fmla="*/ 546977 h 763849"/>
              <a:gd name="connsiteX239" fmla="*/ 4646024 w 8025701"/>
              <a:gd name="connsiteY239" fmla="*/ 543746 h 763849"/>
              <a:gd name="connsiteX240" fmla="*/ 4618578 w 8025701"/>
              <a:gd name="connsiteY240" fmla="*/ 663942 h 763849"/>
              <a:gd name="connsiteX241" fmla="*/ 4847331 w 8025701"/>
              <a:gd name="connsiteY241" fmla="*/ 403031 h 763849"/>
              <a:gd name="connsiteX242" fmla="*/ 4845136 w 8025701"/>
              <a:gd name="connsiteY242" fmla="*/ 399701 h 763849"/>
              <a:gd name="connsiteX243" fmla="*/ 4846595 w 8025701"/>
              <a:gd name="connsiteY243" fmla="*/ 380728 h 763849"/>
              <a:gd name="connsiteX244" fmla="*/ 4847331 w 8025701"/>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25701 w 8047977"/>
              <a:gd name="connsiteY174" fmla="*/ 460709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41576 w 8047977"/>
              <a:gd name="connsiteY174" fmla="*/ 463884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8047977" h="763849">
                <a:moveTo>
                  <a:pt x="5167055" y="460734"/>
                </a:moveTo>
                <a:cubicBezTo>
                  <a:pt x="5157079" y="460485"/>
                  <a:pt x="5147240" y="457616"/>
                  <a:pt x="5138049" y="451067"/>
                </a:cubicBezTo>
                <a:cubicBezTo>
                  <a:pt x="5116501" y="435724"/>
                  <a:pt x="5113520" y="403355"/>
                  <a:pt x="5111488" y="378695"/>
                </a:cubicBezTo>
                <a:cubicBezTo>
                  <a:pt x="5110365" y="364999"/>
                  <a:pt x="5111563" y="357902"/>
                  <a:pt x="5111712" y="344168"/>
                </a:cubicBezTo>
                <a:cubicBezTo>
                  <a:pt x="5111824" y="335075"/>
                  <a:pt x="5107909" y="316651"/>
                  <a:pt x="5094316" y="321254"/>
                </a:cubicBezTo>
                <a:cubicBezTo>
                  <a:pt x="5084166" y="324697"/>
                  <a:pt x="5081684" y="346950"/>
                  <a:pt x="5078753" y="355731"/>
                </a:cubicBezTo>
                <a:cubicBezTo>
                  <a:pt x="5070149" y="381589"/>
                  <a:pt x="5059437" y="406836"/>
                  <a:pt x="5046593" y="430872"/>
                </a:cubicBezTo>
                <a:cubicBezTo>
                  <a:pt x="5041031" y="441263"/>
                  <a:pt x="5033886" y="452863"/>
                  <a:pt x="5024932" y="460871"/>
                </a:cubicBezTo>
                <a:cubicBezTo>
                  <a:pt x="4996575" y="486243"/>
                  <a:pt x="4986374" y="457466"/>
                  <a:pt x="4986274" y="449458"/>
                </a:cubicBezTo>
                <a:cubicBezTo>
                  <a:pt x="4985988" y="427841"/>
                  <a:pt x="4987983" y="405950"/>
                  <a:pt x="4992198" y="384720"/>
                </a:cubicBezTo>
                <a:cubicBezTo>
                  <a:pt x="4994392" y="373668"/>
                  <a:pt x="4999156" y="360808"/>
                  <a:pt x="4993545" y="350018"/>
                </a:cubicBezTo>
                <a:cubicBezTo>
                  <a:pt x="4989916" y="341873"/>
                  <a:pt x="4981486" y="338842"/>
                  <a:pt x="4974191" y="343994"/>
                </a:cubicBezTo>
                <a:cubicBezTo>
                  <a:pt x="4971073" y="347598"/>
                  <a:pt x="4961858" y="360434"/>
                  <a:pt x="4959950" y="364113"/>
                </a:cubicBezTo>
                <a:cubicBezTo>
                  <a:pt x="4938351" y="405950"/>
                  <a:pt x="4902836" y="421305"/>
                  <a:pt x="4867533" y="431321"/>
                </a:cubicBezTo>
                <a:cubicBezTo>
                  <a:pt x="4871960" y="424112"/>
                  <a:pt x="4874616" y="408507"/>
                  <a:pt x="4875850" y="395534"/>
                </a:cubicBezTo>
                <a:cubicBezTo>
                  <a:pt x="4877335" y="380042"/>
                  <a:pt x="4852556" y="330173"/>
                  <a:pt x="4822952" y="369577"/>
                </a:cubicBezTo>
                <a:cubicBezTo>
                  <a:pt x="4812090" y="384046"/>
                  <a:pt x="4817839" y="419633"/>
                  <a:pt x="4834449" y="434739"/>
                </a:cubicBezTo>
                <a:cubicBezTo>
                  <a:pt x="4840772" y="444419"/>
                  <a:pt x="4818363" y="461719"/>
                  <a:pt x="4808486" y="463117"/>
                </a:cubicBezTo>
                <a:cubicBezTo>
                  <a:pt x="4800979" y="466971"/>
                  <a:pt x="4782449" y="458875"/>
                  <a:pt x="4776638" y="448822"/>
                </a:cubicBezTo>
                <a:cubicBezTo>
                  <a:pt x="4768519" y="434727"/>
                  <a:pt x="4767559" y="417975"/>
                  <a:pt x="4773308" y="403892"/>
                </a:cubicBezTo>
                <a:cubicBezTo>
                  <a:pt x="4791352" y="359623"/>
                  <a:pt x="4809035" y="361656"/>
                  <a:pt x="4815146" y="353972"/>
                </a:cubicBezTo>
                <a:cubicBezTo>
                  <a:pt x="4824486" y="334825"/>
                  <a:pt x="4807065" y="323350"/>
                  <a:pt x="4789395" y="334613"/>
                </a:cubicBezTo>
                <a:cubicBezTo>
                  <a:pt x="4775553" y="343420"/>
                  <a:pt x="4767883" y="351989"/>
                  <a:pt x="4761025" y="363989"/>
                </a:cubicBezTo>
                <a:cubicBezTo>
                  <a:pt x="4758980" y="367556"/>
                  <a:pt x="4745848" y="385231"/>
                  <a:pt x="4737169" y="396121"/>
                </a:cubicBezTo>
                <a:cubicBezTo>
                  <a:pt x="4730610" y="404366"/>
                  <a:pt x="4691516" y="439379"/>
                  <a:pt x="4682176" y="448373"/>
                </a:cubicBezTo>
                <a:cubicBezTo>
                  <a:pt x="4682425" y="447986"/>
                  <a:pt x="4684744" y="370163"/>
                  <a:pt x="4684233" y="361245"/>
                </a:cubicBezTo>
                <a:cubicBezTo>
                  <a:pt x="4683909" y="355519"/>
                  <a:pt x="4682637" y="349469"/>
                  <a:pt x="4681415" y="343831"/>
                </a:cubicBezTo>
                <a:cubicBezTo>
                  <a:pt x="4679956" y="332406"/>
                  <a:pt x="4666288" y="323549"/>
                  <a:pt x="4659704" y="336759"/>
                </a:cubicBezTo>
                <a:cubicBezTo>
                  <a:pt x="4656686" y="342796"/>
                  <a:pt x="4657036" y="350218"/>
                  <a:pt x="4655714" y="356717"/>
                </a:cubicBezTo>
                <a:cubicBezTo>
                  <a:pt x="4654479" y="362679"/>
                  <a:pt x="4652646" y="368567"/>
                  <a:pt x="4651125" y="374442"/>
                </a:cubicBezTo>
                <a:cubicBezTo>
                  <a:pt x="4646798" y="391219"/>
                  <a:pt x="4641373" y="407958"/>
                  <a:pt x="4633566" y="423475"/>
                </a:cubicBezTo>
                <a:cubicBezTo>
                  <a:pt x="4624837" y="440864"/>
                  <a:pt x="4611295" y="457878"/>
                  <a:pt x="4594098" y="467295"/>
                </a:cubicBezTo>
                <a:cubicBezTo>
                  <a:pt x="4586579" y="471411"/>
                  <a:pt x="4578610" y="475540"/>
                  <a:pt x="4572176" y="467420"/>
                </a:cubicBezTo>
                <a:cubicBezTo>
                  <a:pt x="4566876" y="453637"/>
                  <a:pt x="4567113" y="440739"/>
                  <a:pt x="4568672" y="426107"/>
                </a:cubicBezTo>
                <a:cubicBezTo>
                  <a:pt x="4570368" y="410116"/>
                  <a:pt x="4573597" y="394349"/>
                  <a:pt x="4577513" y="378782"/>
                </a:cubicBezTo>
                <a:cubicBezTo>
                  <a:pt x="4580381" y="367382"/>
                  <a:pt x="4587327" y="351128"/>
                  <a:pt x="4576815" y="341661"/>
                </a:cubicBezTo>
                <a:cubicBezTo>
                  <a:pt x="4573759" y="339116"/>
                  <a:pt x="4563958" y="337083"/>
                  <a:pt x="4558097" y="342384"/>
                </a:cubicBezTo>
                <a:cubicBezTo>
                  <a:pt x="4552273" y="347636"/>
                  <a:pt x="4488962" y="474717"/>
                  <a:pt x="4425189" y="474717"/>
                </a:cubicBezTo>
                <a:cubicBezTo>
                  <a:pt x="4361416" y="474717"/>
                  <a:pt x="4244683" y="477623"/>
                  <a:pt x="4243860" y="477524"/>
                </a:cubicBezTo>
                <a:cubicBezTo>
                  <a:pt x="4214567" y="474043"/>
                  <a:pt x="4206998" y="454659"/>
                  <a:pt x="4201536" y="438207"/>
                </a:cubicBezTo>
                <a:cubicBezTo>
                  <a:pt x="4193991" y="415467"/>
                  <a:pt x="4229482" y="385057"/>
                  <a:pt x="4242076" y="379406"/>
                </a:cubicBezTo>
                <a:cubicBezTo>
                  <a:pt x="4251641" y="375128"/>
                  <a:pt x="4258787" y="367319"/>
                  <a:pt x="4257827" y="356280"/>
                </a:cubicBezTo>
                <a:cubicBezTo>
                  <a:pt x="4256741" y="344068"/>
                  <a:pt x="4247937" y="337794"/>
                  <a:pt x="4236054" y="339952"/>
                </a:cubicBezTo>
                <a:cubicBezTo>
                  <a:pt x="4220728" y="343158"/>
                  <a:pt x="4183142" y="369103"/>
                  <a:pt x="4157853" y="409043"/>
                </a:cubicBezTo>
                <a:cubicBezTo>
                  <a:pt x="4148750" y="423413"/>
                  <a:pt x="4146168" y="396794"/>
                  <a:pt x="4147240" y="389959"/>
                </a:cubicBezTo>
                <a:cubicBezTo>
                  <a:pt x="4152640" y="355794"/>
                  <a:pt x="4190812" y="284607"/>
                  <a:pt x="4214418" y="216264"/>
                </a:cubicBezTo>
                <a:cubicBezTo>
                  <a:pt x="4225005" y="185566"/>
                  <a:pt x="4235031" y="153297"/>
                  <a:pt x="4240643" y="121352"/>
                </a:cubicBezTo>
                <a:cubicBezTo>
                  <a:pt x="4245331" y="97128"/>
                  <a:pt x="4252352" y="64111"/>
                  <a:pt x="4237525" y="42743"/>
                </a:cubicBezTo>
                <a:cubicBezTo>
                  <a:pt x="4229681" y="31455"/>
                  <a:pt x="4215765" y="28810"/>
                  <a:pt x="4204816" y="33937"/>
                </a:cubicBezTo>
                <a:cubicBezTo>
                  <a:pt x="4187694" y="39812"/>
                  <a:pt x="4178204" y="56863"/>
                  <a:pt x="4170086" y="71907"/>
                </a:cubicBezTo>
                <a:cubicBezTo>
                  <a:pt x="4148799" y="111398"/>
                  <a:pt x="4135381" y="193487"/>
                  <a:pt x="4131391" y="218946"/>
                </a:cubicBezTo>
                <a:cubicBezTo>
                  <a:pt x="4125580" y="256017"/>
                  <a:pt x="4122051" y="349395"/>
                  <a:pt x="4117374" y="354359"/>
                </a:cubicBezTo>
                <a:cubicBezTo>
                  <a:pt x="4114095" y="357852"/>
                  <a:pt x="4035657" y="437770"/>
                  <a:pt x="3986849" y="437770"/>
                </a:cubicBezTo>
                <a:cubicBezTo>
                  <a:pt x="3956546" y="435275"/>
                  <a:pt x="3932553" y="409393"/>
                  <a:pt x="3918587" y="376799"/>
                </a:cubicBezTo>
                <a:cubicBezTo>
                  <a:pt x="3913848" y="365785"/>
                  <a:pt x="3908760" y="355108"/>
                  <a:pt x="3902176" y="345041"/>
                </a:cubicBezTo>
                <a:cubicBezTo>
                  <a:pt x="3884842" y="318572"/>
                  <a:pt x="3855412" y="329986"/>
                  <a:pt x="3835211" y="346625"/>
                </a:cubicBezTo>
                <a:cubicBezTo>
                  <a:pt x="3824810" y="355207"/>
                  <a:pt x="3815570" y="365174"/>
                  <a:pt x="3806941" y="375489"/>
                </a:cubicBezTo>
                <a:cubicBezTo>
                  <a:pt x="3806005" y="376612"/>
                  <a:pt x="3798049" y="388487"/>
                  <a:pt x="3796279" y="388786"/>
                </a:cubicBezTo>
                <a:cubicBezTo>
                  <a:pt x="3792151" y="393813"/>
                  <a:pt x="3795269" y="375614"/>
                  <a:pt x="3795331" y="375302"/>
                </a:cubicBezTo>
                <a:cubicBezTo>
                  <a:pt x="3798012" y="359498"/>
                  <a:pt x="3816431" y="267780"/>
                  <a:pt x="3808961" y="252537"/>
                </a:cubicBezTo>
                <a:cubicBezTo>
                  <a:pt x="3797451" y="229586"/>
                  <a:pt x="3766899" y="267555"/>
                  <a:pt x="3760689" y="274940"/>
                </a:cubicBezTo>
                <a:cubicBezTo>
                  <a:pt x="3746535" y="291779"/>
                  <a:pt x="3629714" y="436573"/>
                  <a:pt x="3573560" y="436573"/>
                </a:cubicBezTo>
                <a:cubicBezTo>
                  <a:pt x="3525637" y="436573"/>
                  <a:pt x="3498552" y="370500"/>
                  <a:pt x="3490509" y="346376"/>
                </a:cubicBezTo>
                <a:cubicBezTo>
                  <a:pt x="3482490" y="322240"/>
                  <a:pt x="3465843" y="298939"/>
                  <a:pt x="3427285" y="323624"/>
                </a:cubicBezTo>
                <a:cubicBezTo>
                  <a:pt x="3420339" y="328077"/>
                  <a:pt x="3381170" y="366384"/>
                  <a:pt x="3375271" y="373307"/>
                </a:cubicBezTo>
                <a:cubicBezTo>
                  <a:pt x="3359422" y="390994"/>
                  <a:pt x="3316325" y="461682"/>
                  <a:pt x="3289900" y="461682"/>
                </a:cubicBezTo>
                <a:cubicBezTo>
                  <a:pt x="3263476" y="461682"/>
                  <a:pt x="3249522" y="432007"/>
                  <a:pt x="3241566" y="414183"/>
                </a:cubicBezTo>
                <a:cubicBezTo>
                  <a:pt x="3232113" y="393052"/>
                  <a:pt x="3215939" y="368579"/>
                  <a:pt x="3188779" y="374529"/>
                </a:cubicBezTo>
                <a:cubicBezTo>
                  <a:pt x="3167443" y="379207"/>
                  <a:pt x="3150433" y="396757"/>
                  <a:pt x="3137851" y="413808"/>
                </a:cubicBezTo>
                <a:cubicBezTo>
                  <a:pt x="3137664" y="414083"/>
                  <a:pt x="3137390" y="414482"/>
                  <a:pt x="3137078" y="415006"/>
                </a:cubicBezTo>
                <a:lnTo>
                  <a:pt x="3137078" y="414544"/>
                </a:lnTo>
                <a:cubicBezTo>
                  <a:pt x="3129945" y="420968"/>
                  <a:pt x="3127912" y="398703"/>
                  <a:pt x="3128872" y="392516"/>
                </a:cubicBezTo>
                <a:cubicBezTo>
                  <a:pt x="3134272" y="358363"/>
                  <a:pt x="3172456" y="287176"/>
                  <a:pt x="3196049" y="218821"/>
                </a:cubicBezTo>
                <a:cubicBezTo>
                  <a:pt x="3206637" y="188123"/>
                  <a:pt x="3216675" y="155867"/>
                  <a:pt x="3222274" y="123909"/>
                </a:cubicBezTo>
                <a:cubicBezTo>
                  <a:pt x="3226963" y="99685"/>
                  <a:pt x="3233984" y="66680"/>
                  <a:pt x="3219157" y="45313"/>
                </a:cubicBezTo>
                <a:cubicBezTo>
                  <a:pt x="3211313" y="34024"/>
                  <a:pt x="3197396" y="31380"/>
                  <a:pt x="3186447" y="36519"/>
                </a:cubicBezTo>
                <a:cubicBezTo>
                  <a:pt x="3169326" y="42382"/>
                  <a:pt x="3159836" y="59445"/>
                  <a:pt x="3151718" y="74489"/>
                </a:cubicBezTo>
                <a:cubicBezTo>
                  <a:pt x="3130431" y="113968"/>
                  <a:pt x="3117013" y="196069"/>
                  <a:pt x="3113023" y="221528"/>
                </a:cubicBezTo>
                <a:cubicBezTo>
                  <a:pt x="3107212" y="258587"/>
                  <a:pt x="3103683" y="351964"/>
                  <a:pt x="3099006" y="356941"/>
                </a:cubicBezTo>
                <a:cubicBezTo>
                  <a:pt x="3095739" y="360434"/>
                  <a:pt x="2985016" y="479232"/>
                  <a:pt x="2936370" y="479694"/>
                </a:cubicBezTo>
                <a:cubicBezTo>
                  <a:pt x="2886526" y="480155"/>
                  <a:pt x="2873121" y="437146"/>
                  <a:pt x="2865127" y="412948"/>
                </a:cubicBezTo>
                <a:cubicBezTo>
                  <a:pt x="2860912" y="400237"/>
                  <a:pt x="2857944" y="387165"/>
                  <a:pt x="2855625" y="373980"/>
                </a:cubicBezTo>
                <a:cubicBezTo>
                  <a:pt x="2854752" y="368928"/>
                  <a:pt x="2854041" y="363851"/>
                  <a:pt x="2853330" y="358775"/>
                </a:cubicBezTo>
                <a:cubicBezTo>
                  <a:pt x="2876924" y="356006"/>
                  <a:pt x="2918126" y="351677"/>
                  <a:pt x="2933514" y="351103"/>
                </a:cubicBezTo>
                <a:lnTo>
                  <a:pt x="2943141" y="350729"/>
                </a:lnTo>
                <a:cubicBezTo>
                  <a:pt x="2950224" y="350442"/>
                  <a:pt x="2953828" y="343170"/>
                  <a:pt x="2953204" y="334189"/>
                </a:cubicBezTo>
                <a:cubicBezTo>
                  <a:pt x="2952095" y="318260"/>
                  <a:pt x="2940173" y="321578"/>
                  <a:pt x="2931357" y="321978"/>
                </a:cubicBezTo>
                <a:cubicBezTo>
                  <a:pt x="2912003" y="322863"/>
                  <a:pt x="2879543" y="326368"/>
                  <a:pt x="2872909" y="326979"/>
                </a:cubicBezTo>
                <a:cubicBezTo>
                  <a:pt x="2872435" y="327029"/>
                  <a:pt x="2864217" y="328002"/>
                  <a:pt x="2854266" y="329187"/>
                </a:cubicBezTo>
                <a:cubicBezTo>
                  <a:pt x="2859141" y="311300"/>
                  <a:pt x="2890167" y="249992"/>
                  <a:pt x="2913474" y="128063"/>
                </a:cubicBezTo>
                <a:cubicBezTo>
                  <a:pt x="2916218" y="113681"/>
                  <a:pt x="2918899" y="99274"/>
                  <a:pt x="2920682" y="84742"/>
                </a:cubicBezTo>
                <a:cubicBezTo>
                  <a:pt x="2923151" y="64697"/>
                  <a:pt x="2926418" y="41558"/>
                  <a:pt x="2918625" y="22324"/>
                </a:cubicBezTo>
                <a:cubicBezTo>
                  <a:pt x="2914933" y="12682"/>
                  <a:pt x="2908037" y="994"/>
                  <a:pt x="2896565" y="221"/>
                </a:cubicBezTo>
                <a:cubicBezTo>
                  <a:pt x="2884381" y="-1950"/>
                  <a:pt x="2874829" y="12383"/>
                  <a:pt x="2869891" y="21289"/>
                </a:cubicBezTo>
                <a:cubicBezTo>
                  <a:pt x="2856760" y="45001"/>
                  <a:pt x="2850500" y="71944"/>
                  <a:pt x="2844389" y="98101"/>
                </a:cubicBezTo>
                <a:cubicBezTo>
                  <a:pt x="2837244" y="128774"/>
                  <a:pt x="2830635" y="159945"/>
                  <a:pt x="2827742" y="191317"/>
                </a:cubicBezTo>
                <a:cubicBezTo>
                  <a:pt x="2821943" y="254084"/>
                  <a:pt x="2823626" y="295321"/>
                  <a:pt x="2824275" y="310951"/>
                </a:cubicBezTo>
                <a:cubicBezTo>
                  <a:pt x="2824661" y="318161"/>
                  <a:pt x="2825185" y="325383"/>
                  <a:pt x="2825759" y="332593"/>
                </a:cubicBezTo>
                <a:lnTo>
                  <a:pt x="2817815" y="333553"/>
                </a:lnTo>
                <a:lnTo>
                  <a:pt x="2801741" y="335736"/>
                </a:lnTo>
                <a:lnTo>
                  <a:pt x="2760963" y="341299"/>
                </a:lnTo>
                <a:lnTo>
                  <a:pt x="2747645" y="343058"/>
                </a:lnTo>
                <a:cubicBezTo>
                  <a:pt x="2744628" y="343457"/>
                  <a:pt x="2740487" y="343070"/>
                  <a:pt x="2737919" y="345515"/>
                </a:cubicBezTo>
                <a:cubicBezTo>
                  <a:pt x="2733242" y="349956"/>
                  <a:pt x="2732893" y="359910"/>
                  <a:pt x="2734938" y="366246"/>
                </a:cubicBezTo>
                <a:cubicBezTo>
                  <a:pt x="2737482" y="374142"/>
                  <a:pt x="2743306" y="372645"/>
                  <a:pt x="2748705" y="372022"/>
                </a:cubicBezTo>
                <a:cubicBezTo>
                  <a:pt x="2767074" y="369914"/>
                  <a:pt x="2785368" y="367269"/>
                  <a:pt x="2803699" y="364662"/>
                </a:cubicBezTo>
                <a:cubicBezTo>
                  <a:pt x="2804011" y="364612"/>
                  <a:pt x="2816256" y="363328"/>
                  <a:pt x="2816256" y="363328"/>
                </a:cubicBezTo>
                <a:cubicBezTo>
                  <a:pt x="2816256" y="363328"/>
                  <a:pt x="2774145" y="474680"/>
                  <a:pt x="2705084" y="474680"/>
                </a:cubicBezTo>
                <a:lnTo>
                  <a:pt x="0" y="481030"/>
                </a:lnTo>
                <a:lnTo>
                  <a:pt x="0" y="504230"/>
                </a:lnTo>
                <a:lnTo>
                  <a:pt x="2703064" y="504230"/>
                </a:lnTo>
                <a:cubicBezTo>
                  <a:pt x="2780816" y="504230"/>
                  <a:pt x="2833640" y="381913"/>
                  <a:pt x="2833640" y="381913"/>
                </a:cubicBezTo>
                <a:cubicBezTo>
                  <a:pt x="2833640" y="381913"/>
                  <a:pt x="2833141" y="438481"/>
                  <a:pt x="2875540" y="484222"/>
                </a:cubicBezTo>
                <a:cubicBezTo>
                  <a:pt x="2902114" y="512899"/>
                  <a:pt x="2934449" y="516391"/>
                  <a:pt x="2988570" y="488862"/>
                </a:cubicBezTo>
                <a:cubicBezTo>
                  <a:pt x="3042666" y="461333"/>
                  <a:pt x="3097784" y="396832"/>
                  <a:pt x="3101987" y="392915"/>
                </a:cubicBezTo>
                <a:cubicBezTo>
                  <a:pt x="3099879" y="421629"/>
                  <a:pt x="3097797" y="450344"/>
                  <a:pt x="3095702" y="479070"/>
                </a:cubicBezTo>
                <a:cubicBezTo>
                  <a:pt x="3095016" y="488563"/>
                  <a:pt x="3092497" y="501061"/>
                  <a:pt x="3102436" y="506587"/>
                </a:cubicBezTo>
                <a:cubicBezTo>
                  <a:pt x="3114469" y="513273"/>
                  <a:pt x="3119769" y="496608"/>
                  <a:pt x="3123934" y="488376"/>
                </a:cubicBezTo>
                <a:cubicBezTo>
                  <a:pt x="3127937" y="480455"/>
                  <a:pt x="3132327" y="472547"/>
                  <a:pt x="3137040" y="464900"/>
                </a:cubicBezTo>
                <a:lnTo>
                  <a:pt x="3137040" y="464638"/>
                </a:lnTo>
                <a:cubicBezTo>
                  <a:pt x="3149573" y="443895"/>
                  <a:pt x="3165734" y="417064"/>
                  <a:pt x="3189515" y="408208"/>
                </a:cubicBezTo>
                <a:cubicBezTo>
                  <a:pt x="3201462" y="403755"/>
                  <a:pt x="3211824" y="411788"/>
                  <a:pt x="3217087" y="422066"/>
                </a:cubicBezTo>
                <a:cubicBezTo>
                  <a:pt x="3223322" y="434265"/>
                  <a:pt x="3247452" y="490047"/>
                  <a:pt x="3285573" y="490047"/>
                </a:cubicBezTo>
                <a:cubicBezTo>
                  <a:pt x="3323695" y="490047"/>
                  <a:pt x="3354110" y="436872"/>
                  <a:pt x="3385011" y="403168"/>
                </a:cubicBezTo>
                <a:cubicBezTo>
                  <a:pt x="3379586" y="423999"/>
                  <a:pt x="3373239" y="506400"/>
                  <a:pt x="3413393" y="501161"/>
                </a:cubicBezTo>
                <a:cubicBezTo>
                  <a:pt x="3435016" y="498342"/>
                  <a:pt x="3450267" y="473669"/>
                  <a:pt x="3460780" y="456842"/>
                </a:cubicBezTo>
                <a:cubicBezTo>
                  <a:pt x="3467277" y="446427"/>
                  <a:pt x="3477453" y="419322"/>
                  <a:pt x="3487242" y="419521"/>
                </a:cubicBezTo>
                <a:cubicBezTo>
                  <a:pt x="3497018" y="419733"/>
                  <a:pt x="3501483" y="466310"/>
                  <a:pt x="3574147" y="466310"/>
                </a:cubicBezTo>
                <a:cubicBezTo>
                  <a:pt x="3646811" y="466310"/>
                  <a:pt x="3740350" y="348596"/>
                  <a:pt x="3777960" y="304614"/>
                </a:cubicBezTo>
                <a:cubicBezTo>
                  <a:pt x="3774842" y="323375"/>
                  <a:pt x="3764043" y="402819"/>
                  <a:pt x="3761013" y="421579"/>
                </a:cubicBezTo>
                <a:cubicBezTo>
                  <a:pt x="3759741" y="429538"/>
                  <a:pt x="3758456" y="437496"/>
                  <a:pt x="3757184" y="445454"/>
                </a:cubicBezTo>
                <a:cubicBezTo>
                  <a:pt x="3754391" y="463004"/>
                  <a:pt x="3766737" y="486280"/>
                  <a:pt x="3781501" y="462842"/>
                </a:cubicBezTo>
                <a:cubicBezTo>
                  <a:pt x="3794570" y="441500"/>
                  <a:pt x="3808499" y="420444"/>
                  <a:pt x="3824436" y="401110"/>
                </a:cubicBezTo>
                <a:cubicBezTo>
                  <a:pt x="3834537" y="388849"/>
                  <a:pt x="3856410" y="360733"/>
                  <a:pt x="3875165" y="363427"/>
                </a:cubicBezTo>
                <a:cubicBezTo>
                  <a:pt x="3885615" y="362143"/>
                  <a:pt x="3889918" y="379942"/>
                  <a:pt x="3893933" y="386441"/>
                </a:cubicBezTo>
                <a:cubicBezTo>
                  <a:pt x="3912489" y="427504"/>
                  <a:pt x="3941681" y="467619"/>
                  <a:pt x="3991762" y="467619"/>
                </a:cubicBezTo>
                <a:cubicBezTo>
                  <a:pt x="4049786" y="467619"/>
                  <a:pt x="4116177" y="394262"/>
                  <a:pt x="4120380" y="390345"/>
                </a:cubicBezTo>
                <a:cubicBezTo>
                  <a:pt x="4118272" y="419060"/>
                  <a:pt x="4116202" y="447786"/>
                  <a:pt x="4114107" y="476501"/>
                </a:cubicBezTo>
                <a:cubicBezTo>
                  <a:pt x="4113421" y="485993"/>
                  <a:pt x="4110890" y="498504"/>
                  <a:pt x="4120841" y="504030"/>
                </a:cubicBezTo>
                <a:cubicBezTo>
                  <a:pt x="4132863" y="510703"/>
                  <a:pt x="4138175" y="494039"/>
                  <a:pt x="4142327" y="485818"/>
                </a:cubicBezTo>
                <a:cubicBezTo>
                  <a:pt x="4148363" y="473881"/>
                  <a:pt x="4155159" y="461907"/>
                  <a:pt x="4162853" y="450955"/>
                </a:cubicBezTo>
                <a:cubicBezTo>
                  <a:pt x="4165447" y="447263"/>
                  <a:pt x="4170523" y="435862"/>
                  <a:pt x="4175199" y="434689"/>
                </a:cubicBezTo>
                <a:cubicBezTo>
                  <a:pt x="4175822" y="469366"/>
                  <a:pt x="4210539" y="498517"/>
                  <a:pt x="4239795" y="503132"/>
                </a:cubicBezTo>
                <a:cubicBezTo>
                  <a:pt x="4243211" y="503668"/>
                  <a:pt x="4246516" y="503993"/>
                  <a:pt x="4249758" y="504230"/>
                </a:cubicBezTo>
                <a:lnTo>
                  <a:pt x="4410188" y="504242"/>
                </a:lnTo>
                <a:cubicBezTo>
                  <a:pt x="4497417" y="504242"/>
                  <a:pt x="4541324" y="415654"/>
                  <a:pt x="4544031" y="412935"/>
                </a:cubicBezTo>
                <a:cubicBezTo>
                  <a:pt x="4540177" y="441687"/>
                  <a:pt x="4537596" y="499539"/>
                  <a:pt x="4576540" y="506724"/>
                </a:cubicBezTo>
                <a:cubicBezTo>
                  <a:pt x="4593238" y="509581"/>
                  <a:pt x="4611494" y="495648"/>
                  <a:pt x="4623291" y="485394"/>
                </a:cubicBezTo>
                <a:cubicBezTo>
                  <a:pt x="4638056" y="472559"/>
                  <a:pt x="4650950" y="454435"/>
                  <a:pt x="4658108" y="436211"/>
                </a:cubicBezTo>
                <a:cubicBezTo>
                  <a:pt x="4657535" y="446464"/>
                  <a:pt x="4657285" y="458851"/>
                  <a:pt x="4652272" y="468044"/>
                </a:cubicBezTo>
                <a:lnTo>
                  <a:pt x="4634340" y="501061"/>
                </a:lnTo>
                <a:cubicBezTo>
                  <a:pt x="4608988" y="547713"/>
                  <a:pt x="4593737" y="571512"/>
                  <a:pt x="4578274" y="622342"/>
                </a:cubicBezTo>
                <a:cubicBezTo>
                  <a:pt x="4566626" y="660599"/>
                  <a:pt x="4550864" y="717516"/>
                  <a:pt x="4576029" y="753627"/>
                </a:cubicBezTo>
                <a:cubicBezTo>
                  <a:pt x="4594872" y="781281"/>
                  <a:pt x="4616620" y="745918"/>
                  <a:pt x="4624102" y="728867"/>
                </a:cubicBezTo>
                <a:cubicBezTo>
                  <a:pt x="4635936" y="701899"/>
                  <a:pt x="4643780" y="673035"/>
                  <a:pt x="4650750" y="644483"/>
                </a:cubicBezTo>
                <a:cubicBezTo>
                  <a:pt x="4658283" y="613710"/>
                  <a:pt x="4658345" y="609395"/>
                  <a:pt x="4664156" y="578235"/>
                </a:cubicBezTo>
                <a:cubicBezTo>
                  <a:pt x="4668533" y="554810"/>
                  <a:pt x="4672125" y="531222"/>
                  <a:pt x="4675292" y="507610"/>
                </a:cubicBezTo>
                <a:cubicBezTo>
                  <a:pt x="4676564" y="498105"/>
                  <a:pt x="4680679" y="487078"/>
                  <a:pt x="4695170" y="474966"/>
                </a:cubicBezTo>
                <a:cubicBezTo>
                  <a:pt x="4708837" y="463528"/>
                  <a:pt x="4719162" y="455383"/>
                  <a:pt x="4725921" y="448423"/>
                </a:cubicBezTo>
                <a:cubicBezTo>
                  <a:pt x="4733304" y="440839"/>
                  <a:pt x="4737132" y="445591"/>
                  <a:pt x="4738167" y="450206"/>
                </a:cubicBezTo>
                <a:cubicBezTo>
                  <a:pt x="4739701" y="457279"/>
                  <a:pt x="4743005" y="463715"/>
                  <a:pt x="4748567" y="472272"/>
                </a:cubicBezTo>
                <a:cubicBezTo>
                  <a:pt x="4760863" y="491257"/>
                  <a:pt x="4792599" y="500113"/>
                  <a:pt x="4812838" y="496596"/>
                </a:cubicBezTo>
                <a:cubicBezTo>
                  <a:pt x="4831968" y="493265"/>
                  <a:pt x="4851259" y="477598"/>
                  <a:pt x="4859178" y="463154"/>
                </a:cubicBezTo>
                <a:cubicBezTo>
                  <a:pt x="4865251" y="462755"/>
                  <a:pt x="4907674" y="460410"/>
                  <a:pt x="4960498" y="416029"/>
                </a:cubicBezTo>
                <a:cubicBezTo>
                  <a:pt x="4958915" y="436835"/>
                  <a:pt x="4957132" y="459537"/>
                  <a:pt x="4965162" y="479370"/>
                </a:cubicBezTo>
                <a:cubicBezTo>
                  <a:pt x="4969203" y="490484"/>
                  <a:pt x="4983793" y="508184"/>
                  <a:pt x="5011177" y="503918"/>
                </a:cubicBezTo>
                <a:cubicBezTo>
                  <a:pt x="5031304" y="500787"/>
                  <a:pt x="5041293" y="491481"/>
                  <a:pt x="5049598" y="482064"/>
                </a:cubicBezTo>
                <a:cubicBezTo>
                  <a:pt x="5057866" y="472684"/>
                  <a:pt x="5064438" y="461682"/>
                  <a:pt x="5070286" y="450680"/>
                </a:cubicBezTo>
                <a:cubicBezTo>
                  <a:pt x="5073815" y="443994"/>
                  <a:pt x="5076447" y="436236"/>
                  <a:pt x="5080661" y="429924"/>
                </a:cubicBezTo>
                <a:cubicBezTo>
                  <a:pt x="5089453" y="416677"/>
                  <a:pt x="5096586" y="439354"/>
                  <a:pt x="5098669" y="444755"/>
                </a:cubicBezTo>
                <a:cubicBezTo>
                  <a:pt x="5102659" y="455096"/>
                  <a:pt x="5108757" y="465486"/>
                  <a:pt x="5116862" y="473145"/>
                </a:cubicBezTo>
                <a:cubicBezTo>
                  <a:pt x="5131789" y="487253"/>
                  <a:pt x="5147552" y="490371"/>
                  <a:pt x="5168814" y="490147"/>
                </a:cubicBezTo>
                <a:cubicBezTo>
                  <a:pt x="5185710" y="489972"/>
                  <a:pt x="6111176" y="490259"/>
                  <a:pt x="6111176" y="490259"/>
                </a:cubicBezTo>
                <a:lnTo>
                  <a:pt x="8047977" y="488440"/>
                </a:lnTo>
                <a:lnTo>
                  <a:pt x="8041576" y="463884"/>
                </a:lnTo>
                <a:lnTo>
                  <a:pt x="5167117" y="460709"/>
                </a:lnTo>
                <a:cubicBezTo>
                  <a:pt x="5167096" y="460717"/>
                  <a:pt x="5167076" y="460726"/>
                  <a:pt x="5167055" y="460734"/>
                </a:cubicBezTo>
                <a:close/>
                <a:moveTo>
                  <a:pt x="4154623" y="241286"/>
                </a:moveTo>
                <a:cubicBezTo>
                  <a:pt x="4158738" y="211648"/>
                  <a:pt x="4163452" y="182049"/>
                  <a:pt x="4169986" y="152848"/>
                </a:cubicBezTo>
                <a:cubicBezTo>
                  <a:pt x="4175673" y="127526"/>
                  <a:pt x="4181970" y="97914"/>
                  <a:pt x="4198231" y="76921"/>
                </a:cubicBezTo>
                <a:cubicBezTo>
                  <a:pt x="4198855" y="76135"/>
                  <a:pt x="4199503" y="75374"/>
                  <a:pt x="4200164" y="74638"/>
                </a:cubicBezTo>
                <a:cubicBezTo>
                  <a:pt x="4198331" y="76634"/>
                  <a:pt x="4196610" y="78730"/>
                  <a:pt x="4195139" y="80962"/>
                </a:cubicBezTo>
                <a:cubicBezTo>
                  <a:pt x="4198032" y="76547"/>
                  <a:pt x="4201511" y="72293"/>
                  <a:pt x="4205838" y="69374"/>
                </a:cubicBezTo>
                <a:cubicBezTo>
                  <a:pt x="4205202" y="69811"/>
                  <a:pt x="4204653" y="70347"/>
                  <a:pt x="4204067" y="70834"/>
                </a:cubicBezTo>
                <a:cubicBezTo>
                  <a:pt x="4204878" y="70160"/>
                  <a:pt x="4205738" y="69524"/>
                  <a:pt x="4206624" y="68950"/>
                </a:cubicBezTo>
                <a:cubicBezTo>
                  <a:pt x="4207746" y="68227"/>
                  <a:pt x="4208906" y="67541"/>
                  <a:pt x="4210165" y="67029"/>
                </a:cubicBezTo>
                <a:cubicBezTo>
                  <a:pt x="4210315" y="66967"/>
                  <a:pt x="4210415" y="66892"/>
                  <a:pt x="4210564" y="66830"/>
                </a:cubicBezTo>
                <a:cubicBezTo>
                  <a:pt x="4210440" y="66880"/>
                  <a:pt x="4210327" y="66967"/>
                  <a:pt x="4210215" y="67017"/>
                </a:cubicBezTo>
                <a:cubicBezTo>
                  <a:pt x="4211125" y="66655"/>
                  <a:pt x="4212073" y="66356"/>
                  <a:pt x="4213033" y="66119"/>
                </a:cubicBezTo>
                <a:cubicBezTo>
                  <a:pt x="4215253" y="65271"/>
                  <a:pt x="4218483" y="65395"/>
                  <a:pt x="4220403" y="66855"/>
                </a:cubicBezTo>
                <a:cubicBezTo>
                  <a:pt x="4225466" y="78094"/>
                  <a:pt x="4221101" y="94372"/>
                  <a:pt x="4218857" y="105860"/>
                </a:cubicBezTo>
                <a:cubicBezTo>
                  <a:pt x="4215889" y="121065"/>
                  <a:pt x="4211974" y="136071"/>
                  <a:pt x="4207509" y="150902"/>
                </a:cubicBezTo>
                <a:cubicBezTo>
                  <a:pt x="4200127" y="175338"/>
                  <a:pt x="4192308" y="199649"/>
                  <a:pt x="4183392" y="223573"/>
                </a:cubicBezTo>
                <a:cubicBezTo>
                  <a:pt x="4178691" y="236184"/>
                  <a:pt x="4160347" y="286303"/>
                  <a:pt x="4156069" y="284619"/>
                </a:cubicBezTo>
                <a:cubicBezTo>
                  <a:pt x="4150583" y="280228"/>
                  <a:pt x="4153027" y="252786"/>
                  <a:pt x="4154623" y="241273"/>
                </a:cubicBezTo>
                <a:lnTo>
                  <a:pt x="4154623" y="241286"/>
                </a:lnTo>
                <a:close/>
                <a:moveTo>
                  <a:pt x="3136242" y="243855"/>
                </a:moveTo>
                <a:cubicBezTo>
                  <a:pt x="3140357" y="214218"/>
                  <a:pt x="3145071" y="184631"/>
                  <a:pt x="3151606" y="155430"/>
                </a:cubicBezTo>
                <a:cubicBezTo>
                  <a:pt x="3157292" y="130096"/>
                  <a:pt x="3163589" y="100496"/>
                  <a:pt x="3179851" y="79503"/>
                </a:cubicBezTo>
                <a:cubicBezTo>
                  <a:pt x="3180462" y="78705"/>
                  <a:pt x="3181135" y="77944"/>
                  <a:pt x="3181796" y="77195"/>
                </a:cubicBezTo>
                <a:cubicBezTo>
                  <a:pt x="3179950" y="79204"/>
                  <a:pt x="3178229" y="81299"/>
                  <a:pt x="3176746" y="83544"/>
                </a:cubicBezTo>
                <a:cubicBezTo>
                  <a:pt x="3179639" y="79116"/>
                  <a:pt x="3183118" y="74863"/>
                  <a:pt x="3187445" y="71944"/>
                </a:cubicBezTo>
                <a:cubicBezTo>
                  <a:pt x="3186809" y="72381"/>
                  <a:pt x="3186260" y="72929"/>
                  <a:pt x="3185674" y="73403"/>
                </a:cubicBezTo>
                <a:cubicBezTo>
                  <a:pt x="3186497" y="72717"/>
                  <a:pt x="3187358" y="72081"/>
                  <a:pt x="3188243" y="71495"/>
                </a:cubicBezTo>
                <a:cubicBezTo>
                  <a:pt x="3189365" y="70784"/>
                  <a:pt x="3190513" y="70098"/>
                  <a:pt x="3191760" y="69599"/>
                </a:cubicBezTo>
                <a:cubicBezTo>
                  <a:pt x="3191897" y="69549"/>
                  <a:pt x="3192009" y="69462"/>
                  <a:pt x="3192146" y="69399"/>
                </a:cubicBezTo>
                <a:cubicBezTo>
                  <a:pt x="3192022" y="69449"/>
                  <a:pt x="3191922" y="69537"/>
                  <a:pt x="3191797" y="69587"/>
                </a:cubicBezTo>
                <a:cubicBezTo>
                  <a:pt x="3192707" y="69237"/>
                  <a:pt x="3193655" y="68925"/>
                  <a:pt x="3194615" y="68701"/>
                </a:cubicBezTo>
                <a:cubicBezTo>
                  <a:pt x="3196848" y="67840"/>
                  <a:pt x="3200065" y="67965"/>
                  <a:pt x="3201985" y="69437"/>
                </a:cubicBezTo>
                <a:cubicBezTo>
                  <a:pt x="3207048" y="80663"/>
                  <a:pt x="3202696" y="96954"/>
                  <a:pt x="3200439" y="108442"/>
                </a:cubicBezTo>
                <a:cubicBezTo>
                  <a:pt x="3197471" y="123647"/>
                  <a:pt x="3193555" y="138653"/>
                  <a:pt x="3189079" y="153484"/>
                </a:cubicBezTo>
                <a:cubicBezTo>
                  <a:pt x="3181696" y="177932"/>
                  <a:pt x="3173877" y="202231"/>
                  <a:pt x="3164961" y="226155"/>
                </a:cubicBezTo>
                <a:cubicBezTo>
                  <a:pt x="3160260" y="238766"/>
                  <a:pt x="3141916" y="288885"/>
                  <a:pt x="3137639" y="287214"/>
                </a:cubicBezTo>
                <a:cubicBezTo>
                  <a:pt x="3132152" y="282810"/>
                  <a:pt x="3134596" y="255381"/>
                  <a:pt x="3136192" y="243855"/>
                </a:cubicBezTo>
                <a:lnTo>
                  <a:pt x="3136242" y="243855"/>
                </a:lnTo>
                <a:close/>
                <a:moveTo>
                  <a:pt x="2847943" y="265335"/>
                </a:moveTo>
                <a:cubicBezTo>
                  <a:pt x="2847544" y="265697"/>
                  <a:pt x="2847183" y="265859"/>
                  <a:pt x="2846871" y="265796"/>
                </a:cubicBezTo>
                <a:cubicBezTo>
                  <a:pt x="2846846" y="265796"/>
                  <a:pt x="2846821" y="265771"/>
                  <a:pt x="2846796" y="265759"/>
                </a:cubicBezTo>
                <a:cubicBezTo>
                  <a:pt x="2846746" y="265697"/>
                  <a:pt x="2846497" y="265410"/>
                  <a:pt x="2845973" y="264848"/>
                </a:cubicBezTo>
                <a:cubicBezTo>
                  <a:pt x="2843180" y="258799"/>
                  <a:pt x="2852158" y="176772"/>
                  <a:pt x="2865900" y="118109"/>
                </a:cubicBezTo>
                <a:cubicBezTo>
                  <a:pt x="2869155" y="104238"/>
                  <a:pt x="2872659" y="90305"/>
                  <a:pt x="2877099" y="76759"/>
                </a:cubicBezTo>
                <a:cubicBezTo>
                  <a:pt x="2879306" y="69998"/>
                  <a:pt x="2881401" y="63250"/>
                  <a:pt x="2883957" y="56614"/>
                </a:cubicBezTo>
                <a:cubicBezTo>
                  <a:pt x="2885666" y="52198"/>
                  <a:pt x="2888471" y="40997"/>
                  <a:pt x="2892636" y="39213"/>
                </a:cubicBezTo>
                <a:cubicBezTo>
                  <a:pt x="2899695" y="36195"/>
                  <a:pt x="2894308" y="83445"/>
                  <a:pt x="2893784" y="87162"/>
                </a:cubicBezTo>
                <a:cubicBezTo>
                  <a:pt x="2890330" y="109402"/>
                  <a:pt x="2886152" y="131530"/>
                  <a:pt x="2881638" y="153584"/>
                </a:cubicBezTo>
                <a:cubicBezTo>
                  <a:pt x="2877261" y="175051"/>
                  <a:pt x="2853966" y="261880"/>
                  <a:pt x="2847968" y="265322"/>
                </a:cubicBezTo>
                <a:cubicBezTo>
                  <a:pt x="2847960" y="265326"/>
                  <a:pt x="2847951" y="265331"/>
                  <a:pt x="2847943" y="265335"/>
                </a:cubicBezTo>
                <a:close/>
                <a:moveTo>
                  <a:pt x="3449918" y="405214"/>
                </a:moveTo>
                <a:cubicBezTo>
                  <a:pt x="3441950" y="423251"/>
                  <a:pt x="3434493" y="441849"/>
                  <a:pt x="3423269" y="458189"/>
                </a:cubicBezTo>
                <a:cubicBezTo>
                  <a:pt x="3413842" y="471436"/>
                  <a:pt x="3409402" y="466447"/>
                  <a:pt x="3407644" y="452988"/>
                </a:cubicBezTo>
                <a:cubicBezTo>
                  <a:pt x="3404988" y="432806"/>
                  <a:pt x="3408642" y="415767"/>
                  <a:pt x="3415862" y="396944"/>
                </a:cubicBezTo>
                <a:cubicBezTo>
                  <a:pt x="3424479" y="374591"/>
                  <a:pt x="3433919" y="367194"/>
                  <a:pt x="3443072" y="364151"/>
                </a:cubicBezTo>
                <a:cubicBezTo>
                  <a:pt x="3460318" y="358413"/>
                  <a:pt x="3454333" y="395260"/>
                  <a:pt x="3449918" y="405214"/>
                </a:cubicBezTo>
                <a:close/>
                <a:moveTo>
                  <a:pt x="4618578" y="663942"/>
                </a:moveTo>
                <a:cubicBezTo>
                  <a:pt x="4612355" y="683425"/>
                  <a:pt x="4607242" y="705628"/>
                  <a:pt x="4597116" y="723553"/>
                </a:cubicBezTo>
                <a:cubicBezTo>
                  <a:pt x="4592677" y="731723"/>
                  <a:pt x="4591180" y="725112"/>
                  <a:pt x="4590432" y="718888"/>
                </a:cubicBezTo>
                <a:cubicBezTo>
                  <a:pt x="4589584" y="711840"/>
                  <a:pt x="4589809" y="704755"/>
                  <a:pt x="4590295" y="697708"/>
                </a:cubicBezTo>
                <a:cubicBezTo>
                  <a:pt x="4592839" y="661434"/>
                  <a:pt x="4605072" y="627070"/>
                  <a:pt x="4617393" y="593166"/>
                </a:cubicBezTo>
                <a:cubicBezTo>
                  <a:pt x="4624850" y="572635"/>
                  <a:pt x="4639615" y="551180"/>
                  <a:pt x="4641473" y="546977"/>
                </a:cubicBezTo>
                <a:cubicBezTo>
                  <a:pt x="4641797" y="546353"/>
                  <a:pt x="4645176" y="539517"/>
                  <a:pt x="4646024" y="543746"/>
                </a:cubicBezTo>
                <a:cubicBezTo>
                  <a:pt x="4646798" y="547675"/>
                  <a:pt x="4631559" y="623203"/>
                  <a:pt x="4618578" y="663942"/>
                </a:cubicBezTo>
                <a:close/>
                <a:moveTo>
                  <a:pt x="4847331" y="403031"/>
                </a:moveTo>
                <a:lnTo>
                  <a:pt x="4845136" y="399701"/>
                </a:lnTo>
                <a:cubicBezTo>
                  <a:pt x="4842069" y="393875"/>
                  <a:pt x="4843653" y="386254"/>
                  <a:pt x="4846595" y="380728"/>
                </a:cubicBezTo>
                <a:cubicBezTo>
                  <a:pt x="4847456" y="388188"/>
                  <a:pt x="4847917" y="395510"/>
                  <a:pt x="4847331" y="403031"/>
                </a:cubicBezTo>
                <a:close/>
              </a:path>
            </a:pathLst>
          </a:custGeom>
          <a:solidFill>
            <a:schemeClr val="bg1"/>
          </a:solidFill>
          <a:ln w="12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
            <a:extLst>
              <a:ext uri="{FF2B5EF4-FFF2-40B4-BE49-F238E27FC236}">
                <a16:creationId xmlns:a16="http://schemas.microsoft.com/office/drawing/2014/main" id="{1A25A037-183F-B840-24F1-C3D258473E40}"/>
              </a:ext>
            </a:extLst>
          </p:cNvPr>
          <p:cNvSpPr txBox="1">
            <a:spLocks/>
          </p:cNvSpPr>
          <p:nvPr/>
        </p:nvSpPr>
        <p:spPr>
          <a:xfrm>
            <a:off x="243454" y="4158946"/>
            <a:ext cx="11765665" cy="2169796"/>
          </a:xfrm>
          <a:prstGeom prst="rect">
            <a:avLst/>
          </a:prstGeom>
        </p:spPr>
        <p:txBody>
          <a:bodyPr anchor="ctr">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Calibri" panose="020F0502020204030204" pitchFamily="34" charset="0"/>
                <a:ea typeface="+mn-ea"/>
                <a:cs typeface="Calibri" panose="020F05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panose="020F05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Calibri" panose="020F0502020204030204" pitchFamily="34" charset="0"/>
                <a:ea typeface="+mn-ea"/>
                <a:cs typeface="Calibri" panose="020F05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Calibri" panose="020F0502020204030204" pitchFamily="34" charset="0"/>
                <a:ea typeface="+mn-ea"/>
                <a:cs typeface="Calibri" panose="020F05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Calibri" panose="020F0502020204030204" pitchFamily="34" charset="0"/>
                <a:ea typeface="+mn-ea"/>
                <a:cs typeface="Calibri" panose="020F05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www.deloitte.com/about for a more detailed description of DTTL and its member firms.</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This material has been prepared by Deloitte Touche Tohmatsu India LLP (“DTTILLP”), a member of Deloitte Touche Tohmatsu Limited, on a specific request from you and contains proprietary and confidential information. This material may contain information sourced from publicly available information or other third party sources. DTTILLP does not independently verify any such sources and is not responsible for any loss whatsoever caused due to reliance placed on information sourced from such sources. The information contained in this material is intended solely for you. Any disclosure, copying or further distribution of this material or its contents is strictly prohibited.</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Nothing in this material creates any contractual relationship between DTTILLP and you. Any mutually binding legal obligations or rights may only be created between you and DTTILLP upon execution of a legally binding contract. By using this material and any information contained in it, the user accepts this entire notice and terms of use.</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©2025 Deloitte Touche Tohmatsu India LLP. Member of Deloitte Touche Tohmatsu Limited</a:t>
            </a:r>
          </a:p>
        </p:txBody>
      </p:sp>
      <p:sp>
        <p:nvSpPr>
          <p:cNvPr id="10" name="Graphic 39">
            <a:extLst>
              <a:ext uri="{FF2B5EF4-FFF2-40B4-BE49-F238E27FC236}">
                <a16:creationId xmlns:a16="http://schemas.microsoft.com/office/drawing/2014/main" id="{C6A09AB6-F757-84B8-DB00-795B59948FF5}"/>
              </a:ext>
            </a:extLst>
          </p:cNvPr>
          <p:cNvSpPr/>
          <p:nvPr/>
        </p:nvSpPr>
        <p:spPr>
          <a:xfrm>
            <a:off x="-6000" y="2773832"/>
            <a:ext cx="12204000" cy="924257"/>
          </a:xfrm>
          <a:custGeom>
            <a:avLst/>
            <a:gdLst>
              <a:gd name="connsiteX0" fmla="*/ 3646230 w 4590350"/>
              <a:gd name="connsiteY0" fmla="*/ 460734 h 763849"/>
              <a:gd name="connsiteX1" fmla="*/ 3617224 w 4590350"/>
              <a:gd name="connsiteY1" fmla="*/ 451067 h 763849"/>
              <a:gd name="connsiteX2" fmla="*/ 3590663 w 4590350"/>
              <a:gd name="connsiteY2" fmla="*/ 378695 h 763849"/>
              <a:gd name="connsiteX3" fmla="*/ 3590887 w 4590350"/>
              <a:gd name="connsiteY3" fmla="*/ 344168 h 763849"/>
              <a:gd name="connsiteX4" fmla="*/ 3573491 w 4590350"/>
              <a:gd name="connsiteY4" fmla="*/ 321254 h 763849"/>
              <a:gd name="connsiteX5" fmla="*/ 3557928 w 4590350"/>
              <a:gd name="connsiteY5" fmla="*/ 355731 h 763849"/>
              <a:gd name="connsiteX6" fmla="*/ 3525768 w 4590350"/>
              <a:gd name="connsiteY6" fmla="*/ 430872 h 763849"/>
              <a:gd name="connsiteX7" fmla="*/ 3504107 w 4590350"/>
              <a:gd name="connsiteY7" fmla="*/ 460871 h 763849"/>
              <a:gd name="connsiteX8" fmla="*/ 3465449 w 4590350"/>
              <a:gd name="connsiteY8" fmla="*/ 449458 h 763849"/>
              <a:gd name="connsiteX9" fmla="*/ 3471373 w 4590350"/>
              <a:gd name="connsiteY9" fmla="*/ 384720 h 763849"/>
              <a:gd name="connsiteX10" fmla="*/ 3472720 w 4590350"/>
              <a:gd name="connsiteY10" fmla="*/ 350018 h 763849"/>
              <a:gd name="connsiteX11" fmla="*/ 3453366 w 4590350"/>
              <a:gd name="connsiteY11" fmla="*/ 343994 h 763849"/>
              <a:gd name="connsiteX12" fmla="*/ 3439125 w 4590350"/>
              <a:gd name="connsiteY12" fmla="*/ 364113 h 763849"/>
              <a:gd name="connsiteX13" fmla="*/ 3346708 w 4590350"/>
              <a:gd name="connsiteY13" fmla="*/ 431321 h 763849"/>
              <a:gd name="connsiteX14" fmla="*/ 3355025 w 4590350"/>
              <a:gd name="connsiteY14" fmla="*/ 395534 h 763849"/>
              <a:gd name="connsiteX15" fmla="*/ 3302127 w 4590350"/>
              <a:gd name="connsiteY15" fmla="*/ 369577 h 763849"/>
              <a:gd name="connsiteX16" fmla="*/ 3313624 w 4590350"/>
              <a:gd name="connsiteY16" fmla="*/ 434739 h 763849"/>
              <a:gd name="connsiteX17" fmla="*/ 3287661 w 4590350"/>
              <a:gd name="connsiteY17" fmla="*/ 463117 h 763849"/>
              <a:gd name="connsiteX18" fmla="*/ 3255813 w 4590350"/>
              <a:gd name="connsiteY18" fmla="*/ 448822 h 763849"/>
              <a:gd name="connsiteX19" fmla="*/ 3252483 w 4590350"/>
              <a:gd name="connsiteY19" fmla="*/ 403892 h 763849"/>
              <a:gd name="connsiteX20" fmla="*/ 3294321 w 4590350"/>
              <a:gd name="connsiteY20" fmla="*/ 353972 h 763849"/>
              <a:gd name="connsiteX21" fmla="*/ 3268570 w 4590350"/>
              <a:gd name="connsiteY21" fmla="*/ 334613 h 763849"/>
              <a:gd name="connsiteX22" fmla="*/ 3240200 w 4590350"/>
              <a:gd name="connsiteY22" fmla="*/ 363989 h 763849"/>
              <a:gd name="connsiteX23" fmla="*/ 3216344 w 4590350"/>
              <a:gd name="connsiteY23" fmla="*/ 396121 h 763849"/>
              <a:gd name="connsiteX24" fmla="*/ 3161351 w 4590350"/>
              <a:gd name="connsiteY24" fmla="*/ 448373 h 763849"/>
              <a:gd name="connsiteX25" fmla="*/ 3163408 w 4590350"/>
              <a:gd name="connsiteY25" fmla="*/ 361245 h 763849"/>
              <a:gd name="connsiteX26" fmla="*/ 3160590 w 4590350"/>
              <a:gd name="connsiteY26" fmla="*/ 343831 h 763849"/>
              <a:gd name="connsiteX27" fmla="*/ 3138879 w 4590350"/>
              <a:gd name="connsiteY27" fmla="*/ 336759 h 763849"/>
              <a:gd name="connsiteX28" fmla="*/ 3134889 w 4590350"/>
              <a:gd name="connsiteY28" fmla="*/ 356717 h 763849"/>
              <a:gd name="connsiteX29" fmla="*/ 3130300 w 4590350"/>
              <a:gd name="connsiteY29" fmla="*/ 374442 h 763849"/>
              <a:gd name="connsiteX30" fmla="*/ 3112741 w 4590350"/>
              <a:gd name="connsiteY30" fmla="*/ 423475 h 763849"/>
              <a:gd name="connsiteX31" fmla="*/ 3073273 w 4590350"/>
              <a:gd name="connsiteY31" fmla="*/ 467295 h 763849"/>
              <a:gd name="connsiteX32" fmla="*/ 3051351 w 4590350"/>
              <a:gd name="connsiteY32" fmla="*/ 467420 h 763849"/>
              <a:gd name="connsiteX33" fmla="*/ 3047847 w 4590350"/>
              <a:gd name="connsiteY33" fmla="*/ 426107 h 763849"/>
              <a:gd name="connsiteX34" fmla="*/ 3056688 w 4590350"/>
              <a:gd name="connsiteY34" fmla="*/ 378782 h 763849"/>
              <a:gd name="connsiteX35" fmla="*/ 3055990 w 4590350"/>
              <a:gd name="connsiteY35" fmla="*/ 341661 h 763849"/>
              <a:gd name="connsiteX36" fmla="*/ 3037272 w 4590350"/>
              <a:gd name="connsiteY36" fmla="*/ 342384 h 763849"/>
              <a:gd name="connsiteX37" fmla="*/ 2904364 w 4590350"/>
              <a:gd name="connsiteY37" fmla="*/ 474717 h 763849"/>
              <a:gd name="connsiteX38" fmla="*/ 2723035 w 4590350"/>
              <a:gd name="connsiteY38" fmla="*/ 477524 h 763849"/>
              <a:gd name="connsiteX39" fmla="*/ 2680711 w 4590350"/>
              <a:gd name="connsiteY39" fmla="*/ 438207 h 763849"/>
              <a:gd name="connsiteX40" fmla="*/ 2721251 w 4590350"/>
              <a:gd name="connsiteY40" fmla="*/ 379406 h 763849"/>
              <a:gd name="connsiteX41" fmla="*/ 2737002 w 4590350"/>
              <a:gd name="connsiteY41" fmla="*/ 356280 h 763849"/>
              <a:gd name="connsiteX42" fmla="*/ 2715229 w 4590350"/>
              <a:gd name="connsiteY42" fmla="*/ 339952 h 763849"/>
              <a:gd name="connsiteX43" fmla="*/ 2637028 w 4590350"/>
              <a:gd name="connsiteY43" fmla="*/ 409043 h 763849"/>
              <a:gd name="connsiteX44" fmla="*/ 2626415 w 4590350"/>
              <a:gd name="connsiteY44" fmla="*/ 389959 h 763849"/>
              <a:gd name="connsiteX45" fmla="*/ 2693593 w 4590350"/>
              <a:gd name="connsiteY45" fmla="*/ 216264 h 763849"/>
              <a:gd name="connsiteX46" fmla="*/ 2719818 w 4590350"/>
              <a:gd name="connsiteY46" fmla="*/ 121352 h 763849"/>
              <a:gd name="connsiteX47" fmla="*/ 2716700 w 4590350"/>
              <a:gd name="connsiteY47" fmla="*/ 42743 h 763849"/>
              <a:gd name="connsiteX48" fmla="*/ 2683991 w 4590350"/>
              <a:gd name="connsiteY48" fmla="*/ 33937 h 763849"/>
              <a:gd name="connsiteX49" fmla="*/ 2649261 w 4590350"/>
              <a:gd name="connsiteY49" fmla="*/ 71907 h 763849"/>
              <a:gd name="connsiteX50" fmla="*/ 2610566 w 4590350"/>
              <a:gd name="connsiteY50" fmla="*/ 218946 h 763849"/>
              <a:gd name="connsiteX51" fmla="*/ 2596549 w 4590350"/>
              <a:gd name="connsiteY51" fmla="*/ 354359 h 763849"/>
              <a:gd name="connsiteX52" fmla="*/ 2466024 w 4590350"/>
              <a:gd name="connsiteY52" fmla="*/ 437770 h 763849"/>
              <a:gd name="connsiteX53" fmla="*/ 2397762 w 4590350"/>
              <a:gd name="connsiteY53" fmla="*/ 376799 h 763849"/>
              <a:gd name="connsiteX54" fmla="*/ 2381351 w 4590350"/>
              <a:gd name="connsiteY54" fmla="*/ 345041 h 763849"/>
              <a:gd name="connsiteX55" fmla="*/ 2314386 w 4590350"/>
              <a:gd name="connsiteY55" fmla="*/ 346625 h 763849"/>
              <a:gd name="connsiteX56" fmla="*/ 2286116 w 4590350"/>
              <a:gd name="connsiteY56" fmla="*/ 375489 h 763849"/>
              <a:gd name="connsiteX57" fmla="*/ 2275454 w 4590350"/>
              <a:gd name="connsiteY57" fmla="*/ 388786 h 763849"/>
              <a:gd name="connsiteX58" fmla="*/ 2274506 w 4590350"/>
              <a:gd name="connsiteY58" fmla="*/ 375302 h 763849"/>
              <a:gd name="connsiteX59" fmla="*/ 2288136 w 4590350"/>
              <a:gd name="connsiteY59" fmla="*/ 252537 h 763849"/>
              <a:gd name="connsiteX60" fmla="*/ 2239864 w 4590350"/>
              <a:gd name="connsiteY60" fmla="*/ 274940 h 763849"/>
              <a:gd name="connsiteX61" fmla="*/ 2052735 w 4590350"/>
              <a:gd name="connsiteY61" fmla="*/ 436573 h 763849"/>
              <a:gd name="connsiteX62" fmla="*/ 1969684 w 4590350"/>
              <a:gd name="connsiteY62" fmla="*/ 346376 h 763849"/>
              <a:gd name="connsiteX63" fmla="*/ 1906460 w 4590350"/>
              <a:gd name="connsiteY63" fmla="*/ 323624 h 763849"/>
              <a:gd name="connsiteX64" fmla="*/ 1854446 w 4590350"/>
              <a:gd name="connsiteY64" fmla="*/ 373307 h 763849"/>
              <a:gd name="connsiteX65" fmla="*/ 1769075 w 4590350"/>
              <a:gd name="connsiteY65" fmla="*/ 461682 h 763849"/>
              <a:gd name="connsiteX66" fmla="*/ 1720741 w 4590350"/>
              <a:gd name="connsiteY66" fmla="*/ 414183 h 763849"/>
              <a:gd name="connsiteX67" fmla="*/ 1667954 w 4590350"/>
              <a:gd name="connsiteY67" fmla="*/ 374529 h 763849"/>
              <a:gd name="connsiteX68" fmla="*/ 1617026 w 4590350"/>
              <a:gd name="connsiteY68" fmla="*/ 413808 h 763849"/>
              <a:gd name="connsiteX69" fmla="*/ 1616253 w 4590350"/>
              <a:gd name="connsiteY69" fmla="*/ 415006 h 763849"/>
              <a:gd name="connsiteX70" fmla="*/ 1616253 w 4590350"/>
              <a:gd name="connsiteY70" fmla="*/ 414544 h 763849"/>
              <a:gd name="connsiteX71" fmla="*/ 1608047 w 4590350"/>
              <a:gd name="connsiteY71" fmla="*/ 392516 h 763849"/>
              <a:gd name="connsiteX72" fmla="*/ 1675224 w 4590350"/>
              <a:gd name="connsiteY72" fmla="*/ 218821 h 763849"/>
              <a:gd name="connsiteX73" fmla="*/ 1701449 w 4590350"/>
              <a:gd name="connsiteY73" fmla="*/ 123909 h 763849"/>
              <a:gd name="connsiteX74" fmla="*/ 1698332 w 4590350"/>
              <a:gd name="connsiteY74" fmla="*/ 45313 h 763849"/>
              <a:gd name="connsiteX75" fmla="*/ 1665622 w 4590350"/>
              <a:gd name="connsiteY75" fmla="*/ 36519 h 763849"/>
              <a:gd name="connsiteX76" fmla="*/ 1630893 w 4590350"/>
              <a:gd name="connsiteY76" fmla="*/ 74489 h 763849"/>
              <a:gd name="connsiteX77" fmla="*/ 1592198 w 4590350"/>
              <a:gd name="connsiteY77" fmla="*/ 221528 h 763849"/>
              <a:gd name="connsiteX78" fmla="*/ 1578181 w 4590350"/>
              <a:gd name="connsiteY78" fmla="*/ 356941 h 763849"/>
              <a:gd name="connsiteX79" fmla="*/ 1415545 w 4590350"/>
              <a:gd name="connsiteY79" fmla="*/ 479694 h 763849"/>
              <a:gd name="connsiteX80" fmla="*/ 1344302 w 4590350"/>
              <a:gd name="connsiteY80" fmla="*/ 412948 h 763849"/>
              <a:gd name="connsiteX81" fmla="*/ 1334800 w 4590350"/>
              <a:gd name="connsiteY81" fmla="*/ 373980 h 763849"/>
              <a:gd name="connsiteX82" fmla="*/ 1332505 w 4590350"/>
              <a:gd name="connsiteY82" fmla="*/ 358775 h 763849"/>
              <a:gd name="connsiteX83" fmla="*/ 1412689 w 4590350"/>
              <a:gd name="connsiteY83" fmla="*/ 351103 h 763849"/>
              <a:gd name="connsiteX84" fmla="*/ 1422316 w 4590350"/>
              <a:gd name="connsiteY84" fmla="*/ 350729 h 763849"/>
              <a:gd name="connsiteX85" fmla="*/ 1432379 w 4590350"/>
              <a:gd name="connsiteY85" fmla="*/ 334189 h 763849"/>
              <a:gd name="connsiteX86" fmla="*/ 1410532 w 4590350"/>
              <a:gd name="connsiteY86" fmla="*/ 321978 h 763849"/>
              <a:gd name="connsiteX87" fmla="*/ 1352084 w 4590350"/>
              <a:gd name="connsiteY87" fmla="*/ 326979 h 763849"/>
              <a:gd name="connsiteX88" fmla="*/ 1333441 w 4590350"/>
              <a:gd name="connsiteY88" fmla="*/ 329187 h 763849"/>
              <a:gd name="connsiteX89" fmla="*/ 1392649 w 4590350"/>
              <a:gd name="connsiteY89" fmla="*/ 128063 h 763849"/>
              <a:gd name="connsiteX90" fmla="*/ 1399857 w 4590350"/>
              <a:gd name="connsiteY90" fmla="*/ 84742 h 763849"/>
              <a:gd name="connsiteX91" fmla="*/ 1397800 w 4590350"/>
              <a:gd name="connsiteY91" fmla="*/ 22324 h 763849"/>
              <a:gd name="connsiteX92" fmla="*/ 1375740 w 4590350"/>
              <a:gd name="connsiteY92" fmla="*/ 221 h 763849"/>
              <a:gd name="connsiteX93" fmla="*/ 1349066 w 4590350"/>
              <a:gd name="connsiteY93" fmla="*/ 21289 h 763849"/>
              <a:gd name="connsiteX94" fmla="*/ 1323564 w 4590350"/>
              <a:gd name="connsiteY94" fmla="*/ 98101 h 763849"/>
              <a:gd name="connsiteX95" fmla="*/ 1306917 w 4590350"/>
              <a:gd name="connsiteY95" fmla="*/ 191317 h 763849"/>
              <a:gd name="connsiteX96" fmla="*/ 1303450 w 4590350"/>
              <a:gd name="connsiteY96" fmla="*/ 310951 h 763849"/>
              <a:gd name="connsiteX97" fmla="*/ 1304934 w 4590350"/>
              <a:gd name="connsiteY97" fmla="*/ 332593 h 763849"/>
              <a:gd name="connsiteX98" fmla="*/ 1296990 w 4590350"/>
              <a:gd name="connsiteY98" fmla="*/ 333553 h 763849"/>
              <a:gd name="connsiteX99" fmla="*/ 1280916 w 4590350"/>
              <a:gd name="connsiteY99" fmla="*/ 335736 h 763849"/>
              <a:gd name="connsiteX100" fmla="*/ 1240138 w 4590350"/>
              <a:gd name="connsiteY100" fmla="*/ 341299 h 763849"/>
              <a:gd name="connsiteX101" fmla="*/ 1226820 w 4590350"/>
              <a:gd name="connsiteY101" fmla="*/ 343058 h 763849"/>
              <a:gd name="connsiteX102" fmla="*/ 1217094 w 4590350"/>
              <a:gd name="connsiteY102" fmla="*/ 345515 h 763849"/>
              <a:gd name="connsiteX103" fmla="*/ 1214113 w 4590350"/>
              <a:gd name="connsiteY103" fmla="*/ 366246 h 763849"/>
              <a:gd name="connsiteX104" fmla="*/ 1227880 w 4590350"/>
              <a:gd name="connsiteY104" fmla="*/ 372022 h 763849"/>
              <a:gd name="connsiteX105" fmla="*/ 1282874 w 4590350"/>
              <a:gd name="connsiteY105" fmla="*/ 364662 h 763849"/>
              <a:gd name="connsiteX106" fmla="*/ 1295431 w 4590350"/>
              <a:gd name="connsiteY106" fmla="*/ 363328 h 763849"/>
              <a:gd name="connsiteX107" fmla="*/ 1184259 w 4590350"/>
              <a:gd name="connsiteY107" fmla="*/ 474680 h 763849"/>
              <a:gd name="connsiteX108" fmla="*/ 0 w 4590350"/>
              <a:gd name="connsiteY108" fmla="*/ 474680 h 763849"/>
              <a:gd name="connsiteX109" fmla="*/ 0 w 4590350"/>
              <a:gd name="connsiteY109" fmla="*/ 504230 h 763849"/>
              <a:gd name="connsiteX110" fmla="*/ 1182239 w 4590350"/>
              <a:gd name="connsiteY110" fmla="*/ 504230 h 763849"/>
              <a:gd name="connsiteX111" fmla="*/ 1312815 w 4590350"/>
              <a:gd name="connsiteY111" fmla="*/ 381913 h 763849"/>
              <a:gd name="connsiteX112" fmla="*/ 1354715 w 4590350"/>
              <a:gd name="connsiteY112" fmla="*/ 484222 h 763849"/>
              <a:gd name="connsiteX113" fmla="*/ 1467745 w 4590350"/>
              <a:gd name="connsiteY113" fmla="*/ 488862 h 763849"/>
              <a:gd name="connsiteX114" fmla="*/ 1581162 w 4590350"/>
              <a:gd name="connsiteY114" fmla="*/ 392915 h 763849"/>
              <a:gd name="connsiteX115" fmla="*/ 1574877 w 4590350"/>
              <a:gd name="connsiteY115" fmla="*/ 479070 h 763849"/>
              <a:gd name="connsiteX116" fmla="*/ 1581611 w 4590350"/>
              <a:gd name="connsiteY116" fmla="*/ 506587 h 763849"/>
              <a:gd name="connsiteX117" fmla="*/ 1603109 w 4590350"/>
              <a:gd name="connsiteY117" fmla="*/ 488376 h 763849"/>
              <a:gd name="connsiteX118" fmla="*/ 1616215 w 4590350"/>
              <a:gd name="connsiteY118" fmla="*/ 464900 h 763849"/>
              <a:gd name="connsiteX119" fmla="*/ 1616215 w 4590350"/>
              <a:gd name="connsiteY119" fmla="*/ 464638 h 763849"/>
              <a:gd name="connsiteX120" fmla="*/ 1668690 w 4590350"/>
              <a:gd name="connsiteY120" fmla="*/ 408208 h 763849"/>
              <a:gd name="connsiteX121" fmla="*/ 1696262 w 4590350"/>
              <a:gd name="connsiteY121" fmla="*/ 422066 h 763849"/>
              <a:gd name="connsiteX122" fmla="*/ 1764748 w 4590350"/>
              <a:gd name="connsiteY122" fmla="*/ 490047 h 763849"/>
              <a:gd name="connsiteX123" fmla="*/ 1864186 w 4590350"/>
              <a:gd name="connsiteY123" fmla="*/ 403168 h 763849"/>
              <a:gd name="connsiteX124" fmla="*/ 1892568 w 4590350"/>
              <a:gd name="connsiteY124" fmla="*/ 501161 h 763849"/>
              <a:gd name="connsiteX125" fmla="*/ 1939955 w 4590350"/>
              <a:gd name="connsiteY125" fmla="*/ 456842 h 763849"/>
              <a:gd name="connsiteX126" fmla="*/ 1966417 w 4590350"/>
              <a:gd name="connsiteY126" fmla="*/ 419521 h 763849"/>
              <a:gd name="connsiteX127" fmla="*/ 2053322 w 4590350"/>
              <a:gd name="connsiteY127" fmla="*/ 466310 h 763849"/>
              <a:gd name="connsiteX128" fmla="*/ 2257135 w 4590350"/>
              <a:gd name="connsiteY128" fmla="*/ 304614 h 763849"/>
              <a:gd name="connsiteX129" fmla="*/ 2240188 w 4590350"/>
              <a:gd name="connsiteY129" fmla="*/ 421579 h 763849"/>
              <a:gd name="connsiteX130" fmla="*/ 2236359 w 4590350"/>
              <a:gd name="connsiteY130" fmla="*/ 445454 h 763849"/>
              <a:gd name="connsiteX131" fmla="*/ 2260676 w 4590350"/>
              <a:gd name="connsiteY131" fmla="*/ 462842 h 763849"/>
              <a:gd name="connsiteX132" fmla="*/ 2303611 w 4590350"/>
              <a:gd name="connsiteY132" fmla="*/ 401110 h 763849"/>
              <a:gd name="connsiteX133" fmla="*/ 2354340 w 4590350"/>
              <a:gd name="connsiteY133" fmla="*/ 363427 h 763849"/>
              <a:gd name="connsiteX134" fmla="*/ 2373108 w 4590350"/>
              <a:gd name="connsiteY134" fmla="*/ 386441 h 763849"/>
              <a:gd name="connsiteX135" fmla="*/ 2470937 w 4590350"/>
              <a:gd name="connsiteY135" fmla="*/ 467619 h 763849"/>
              <a:gd name="connsiteX136" fmla="*/ 2599555 w 4590350"/>
              <a:gd name="connsiteY136" fmla="*/ 390345 h 763849"/>
              <a:gd name="connsiteX137" fmla="*/ 2593282 w 4590350"/>
              <a:gd name="connsiteY137" fmla="*/ 476501 h 763849"/>
              <a:gd name="connsiteX138" fmla="*/ 2600016 w 4590350"/>
              <a:gd name="connsiteY138" fmla="*/ 504030 h 763849"/>
              <a:gd name="connsiteX139" fmla="*/ 2621502 w 4590350"/>
              <a:gd name="connsiteY139" fmla="*/ 485818 h 763849"/>
              <a:gd name="connsiteX140" fmla="*/ 2642028 w 4590350"/>
              <a:gd name="connsiteY140" fmla="*/ 450955 h 763849"/>
              <a:gd name="connsiteX141" fmla="*/ 2654374 w 4590350"/>
              <a:gd name="connsiteY141" fmla="*/ 434689 h 763849"/>
              <a:gd name="connsiteX142" fmla="*/ 2718970 w 4590350"/>
              <a:gd name="connsiteY142" fmla="*/ 503132 h 763849"/>
              <a:gd name="connsiteX143" fmla="*/ 2728933 w 4590350"/>
              <a:gd name="connsiteY143" fmla="*/ 504230 h 763849"/>
              <a:gd name="connsiteX144" fmla="*/ 2889363 w 4590350"/>
              <a:gd name="connsiteY144" fmla="*/ 504242 h 763849"/>
              <a:gd name="connsiteX145" fmla="*/ 3023206 w 4590350"/>
              <a:gd name="connsiteY145" fmla="*/ 412935 h 763849"/>
              <a:gd name="connsiteX146" fmla="*/ 3055715 w 4590350"/>
              <a:gd name="connsiteY146" fmla="*/ 506724 h 763849"/>
              <a:gd name="connsiteX147" fmla="*/ 3102466 w 4590350"/>
              <a:gd name="connsiteY147" fmla="*/ 485394 h 763849"/>
              <a:gd name="connsiteX148" fmla="*/ 3137283 w 4590350"/>
              <a:gd name="connsiteY148" fmla="*/ 436211 h 763849"/>
              <a:gd name="connsiteX149" fmla="*/ 3131447 w 4590350"/>
              <a:gd name="connsiteY149" fmla="*/ 468044 h 763849"/>
              <a:gd name="connsiteX150" fmla="*/ 3113515 w 4590350"/>
              <a:gd name="connsiteY150" fmla="*/ 501061 h 763849"/>
              <a:gd name="connsiteX151" fmla="*/ 3057449 w 4590350"/>
              <a:gd name="connsiteY151" fmla="*/ 622342 h 763849"/>
              <a:gd name="connsiteX152" fmla="*/ 3055204 w 4590350"/>
              <a:gd name="connsiteY152" fmla="*/ 753627 h 763849"/>
              <a:gd name="connsiteX153" fmla="*/ 3103277 w 4590350"/>
              <a:gd name="connsiteY153" fmla="*/ 728867 h 763849"/>
              <a:gd name="connsiteX154" fmla="*/ 3129925 w 4590350"/>
              <a:gd name="connsiteY154" fmla="*/ 644483 h 763849"/>
              <a:gd name="connsiteX155" fmla="*/ 3143331 w 4590350"/>
              <a:gd name="connsiteY155" fmla="*/ 578235 h 763849"/>
              <a:gd name="connsiteX156" fmla="*/ 3154467 w 4590350"/>
              <a:gd name="connsiteY156" fmla="*/ 507610 h 763849"/>
              <a:gd name="connsiteX157" fmla="*/ 3174345 w 4590350"/>
              <a:gd name="connsiteY157" fmla="*/ 474966 h 763849"/>
              <a:gd name="connsiteX158" fmla="*/ 3205096 w 4590350"/>
              <a:gd name="connsiteY158" fmla="*/ 448423 h 763849"/>
              <a:gd name="connsiteX159" fmla="*/ 3217342 w 4590350"/>
              <a:gd name="connsiteY159" fmla="*/ 450206 h 763849"/>
              <a:gd name="connsiteX160" fmla="*/ 3227742 w 4590350"/>
              <a:gd name="connsiteY160" fmla="*/ 472272 h 763849"/>
              <a:gd name="connsiteX161" fmla="*/ 3292013 w 4590350"/>
              <a:gd name="connsiteY161" fmla="*/ 496596 h 763849"/>
              <a:gd name="connsiteX162" fmla="*/ 3338353 w 4590350"/>
              <a:gd name="connsiteY162" fmla="*/ 463154 h 763849"/>
              <a:gd name="connsiteX163" fmla="*/ 3439673 w 4590350"/>
              <a:gd name="connsiteY163" fmla="*/ 416029 h 763849"/>
              <a:gd name="connsiteX164" fmla="*/ 3444337 w 4590350"/>
              <a:gd name="connsiteY164" fmla="*/ 479370 h 763849"/>
              <a:gd name="connsiteX165" fmla="*/ 3490352 w 4590350"/>
              <a:gd name="connsiteY165" fmla="*/ 503918 h 763849"/>
              <a:gd name="connsiteX166" fmla="*/ 3528773 w 4590350"/>
              <a:gd name="connsiteY166" fmla="*/ 482064 h 763849"/>
              <a:gd name="connsiteX167" fmla="*/ 3549461 w 4590350"/>
              <a:gd name="connsiteY167" fmla="*/ 450680 h 763849"/>
              <a:gd name="connsiteX168" fmla="*/ 3559836 w 4590350"/>
              <a:gd name="connsiteY168" fmla="*/ 429924 h 763849"/>
              <a:gd name="connsiteX169" fmla="*/ 3577844 w 4590350"/>
              <a:gd name="connsiteY169" fmla="*/ 444755 h 763849"/>
              <a:gd name="connsiteX170" fmla="*/ 3596037 w 4590350"/>
              <a:gd name="connsiteY170" fmla="*/ 473145 h 763849"/>
              <a:gd name="connsiteX171" fmla="*/ 3647989 w 4590350"/>
              <a:gd name="connsiteY171" fmla="*/ 490147 h 763849"/>
              <a:gd name="connsiteX172" fmla="*/ 4590351 w 4590350"/>
              <a:gd name="connsiteY172" fmla="*/ 490259 h 763849"/>
              <a:gd name="connsiteX173" fmla="*/ 4590351 w 4590350"/>
              <a:gd name="connsiteY173" fmla="*/ 460709 h 763849"/>
              <a:gd name="connsiteX174" fmla="*/ 3646292 w 4590350"/>
              <a:gd name="connsiteY174" fmla="*/ 460709 h 763849"/>
              <a:gd name="connsiteX175" fmla="*/ 2633798 w 4590350"/>
              <a:gd name="connsiteY175" fmla="*/ 241286 h 763849"/>
              <a:gd name="connsiteX176" fmla="*/ 2649161 w 4590350"/>
              <a:gd name="connsiteY176" fmla="*/ 152848 h 763849"/>
              <a:gd name="connsiteX177" fmla="*/ 2677406 w 4590350"/>
              <a:gd name="connsiteY177" fmla="*/ 76921 h 763849"/>
              <a:gd name="connsiteX178" fmla="*/ 2679339 w 4590350"/>
              <a:gd name="connsiteY178" fmla="*/ 74638 h 763849"/>
              <a:gd name="connsiteX179" fmla="*/ 2674314 w 4590350"/>
              <a:gd name="connsiteY179" fmla="*/ 80962 h 763849"/>
              <a:gd name="connsiteX180" fmla="*/ 2685013 w 4590350"/>
              <a:gd name="connsiteY180" fmla="*/ 69374 h 763849"/>
              <a:gd name="connsiteX181" fmla="*/ 2683242 w 4590350"/>
              <a:gd name="connsiteY181" fmla="*/ 70834 h 763849"/>
              <a:gd name="connsiteX182" fmla="*/ 2685799 w 4590350"/>
              <a:gd name="connsiteY182" fmla="*/ 68950 h 763849"/>
              <a:gd name="connsiteX183" fmla="*/ 2689340 w 4590350"/>
              <a:gd name="connsiteY183" fmla="*/ 67029 h 763849"/>
              <a:gd name="connsiteX184" fmla="*/ 2689739 w 4590350"/>
              <a:gd name="connsiteY184" fmla="*/ 66830 h 763849"/>
              <a:gd name="connsiteX185" fmla="*/ 2689390 w 4590350"/>
              <a:gd name="connsiteY185" fmla="*/ 67017 h 763849"/>
              <a:gd name="connsiteX186" fmla="*/ 2692208 w 4590350"/>
              <a:gd name="connsiteY186" fmla="*/ 66119 h 763849"/>
              <a:gd name="connsiteX187" fmla="*/ 2699578 w 4590350"/>
              <a:gd name="connsiteY187" fmla="*/ 66855 h 763849"/>
              <a:gd name="connsiteX188" fmla="*/ 2698032 w 4590350"/>
              <a:gd name="connsiteY188" fmla="*/ 105860 h 763849"/>
              <a:gd name="connsiteX189" fmla="*/ 2686684 w 4590350"/>
              <a:gd name="connsiteY189" fmla="*/ 150902 h 763849"/>
              <a:gd name="connsiteX190" fmla="*/ 2662567 w 4590350"/>
              <a:gd name="connsiteY190" fmla="*/ 223573 h 763849"/>
              <a:gd name="connsiteX191" fmla="*/ 2635244 w 4590350"/>
              <a:gd name="connsiteY191" fmla="*/ 284619 h 763849"/>
              <a:gd name="connsiteX192" fmla="*/ 2633798 w 4590350"/>
              <a:gd name="connsiteY192" fmla="*/ 241273 h 763849"/>
              <a:gd name="connsiteX193" fmla="*/ 1615417 w 4590350"/>
              <a:gd name="connsiteY193" fmla="*/ 243855 h 763849"/>
              <a:gd name="connsiteX194" fmla="*/ 1630781 w 4590350"/>
              <a:gd name="connsiteY194" fmla="*/ 155430 h 763849"/>
              <a:gd name="connsiteX195" fmla="*/ 1659026 w 4590350"/>
              <a:gd name="connsiteY195" fmla="*/ 79503 h 763849"/>
              <a:gd name="connsiteX196" fmla="*/ 1660971 w 4590350"/>
              <a:gd name="connsiteY196" fmla="*/ 77195 h 763849"/>
              <a:gd name="connsiteX197" fmla="*/ 1655921 w 4590350"/>
              <a:gd name="connsiteY197" fmla="*/ 83544 h 763849"/>
              <a:gd name="connsiteX198" fmla="*/ 1666620 w 4590350"/>
              <a:gd name="connsiteY198" fmla="*/ 71944 h 763849"/>
              <a:gd name="connsiteX199" fmla="*/ 1664849 w 4590350"/>
              <a:gd name="connsiteY199" fmla="*/ 73403 h 763849"/>
              <a:gd name="connsiteX200" fmla="*/ 1667418 w 4590350"/>
              <a:gd name="connsiteY200" fmla="*/ 71495 h 763849"/>
              <a:gd name="connsiteX201" fmla="*/ 1670935 w 4590350"/>
              <a:gd name="connsiteY201" fmla="*/ 69599 h 763849"/>
              <a:gd name="connsiteX202" fmla="*/ 1671321 w 4590350"/>
              <a:gd name="connsiteY202" fmla="*/ 69399 h 763849"/>
              <a:gd name="connsiteX203" fmla="*/ 1670972 w 4590350"/>
              <a:gd name="connsiteY203" fmla="*/ 69587 h 763849"/>
              <a:gd name="connsiteX204" fmla="*/ 1673790 w 4590350"/>
              <a:gd name="connsiteY204" fmla="*/ 68701 h 763849"/>
              <a:gd name="connsiteX205" fmla="*/ 1681160 w 4590350"/>
              <a:gd name="connsiteY205" fmla="*/ 69437 h 763849"/>
              <a:gd name="connsiteX206" fmla="*/ 1679614 w 4590350"/>
              <a:gd name="connsiteY206" fmla="*/ 108442 h 763849"/>
              <a:gd name="connsiteX207" fmla="*/ 1668254 w 4590350"/>
              <a:gd name="connsiteY207" fmla="*/ 153484 h 763849"/>
              <a:gd name="connsiteX208" fmla="*/ 1644136 w 4590350"/>
              <a:gd name="connsiteY208" fmla="*/ 226155 h 763849"/>
              <a:gd name="connsiteX209" fmla="*/ 1616814 w 4590350"/>
              <a:gd name="connsiteY209" fmla="*/ 287214 h 763849"/>
              <a:gd name="connsiteX210" fmla="*/ 1615367 w 4590350"/>
              <a:gd name="connsiteY210" fmla="*/ 243855 h 763849"/>
              <a:gd name="connsiteX211" fmla="*/ 1327118 w 4590350"/>
              <a:gd name="connsiteY211" fmla="*/ 265335 h 763849"/>
              <a:gd name="connsiteX212" fmla="*/ 1326046 w 4590350"/>
              <a:gd name="connsiteY212" fmla="*/ 265796 h 763849"/>
              <a:gd name="connsiteX213" fmla="*/ 1325971 w 4590350"/>
              <a:gd name="connsiteY213" fmla="*/ 265759 h 763849"/>
              <a:gd name="connsiteX214" fmla="*/ 1325148 w 4590350"/>
              <a:gd name="connsiteY214" fmla="*/ 264848 h 763849"/>
              <a:gd name="connsiteX215" fmla="*/ 1345075 w 4590350"/>
              <a:gd name="connsiteY215" fmla="*/ 118109 h 763849"/>
              <a:gd name="connsiteX216" fmla="*/ 1356274 w 4590350"/>
              <a:gd name="connsiteY216" fmla="*/ 76759 h 763849"/>
              <a:gd name="connsiteX217" fmla="*/ 1363132 w 4590350"/>
              <a:gd name="connsiteY217" fmla="*/ 56614 h 763849"/>
              <a:gd name="connsiteX218" fmla="*/ 1371811 w 4590350"/>
              <a:gd name="connsiteY218" fmla="*/ 39213 h 763849"/>
              <a:gd name="connsiteX219" fmla="*/ 1372959 w 4590350"/>
              <a:gd name="connsiteY219" fmla="*/ 87162 h 763849"/>
              <a:gd name="connsiteX220" fmla="*/ 1360813 w 4590350"/>
              <a:gd name="connsiteY220" fmla="*/ 153584 h 763849"/>
              <a:gd name="connsiteX221" fmla="*/ 1327143 w 4590350"/>
              <a:gd name="connsiteY221" fmla="*/ 265322 h 763849"/>
              <a:gd name="connsiteX222" fmla="*/ 1929093 w 4590350"/>
              <a:gd name="connsiteY222" fmla="*/ 405214 h 763849"/>
              <a:gd name="connsiteX223" fmla="*/ 1902444 w 4590350"/>
              <a:gd name="connsiteY223" fmla="*/ 458189 h 763849"/>
              <a:gd name="connsiteX224" fmla="*/ 1886819 w 4590350"/>
              <a:gd name="connsiteY224" fmla="*/ 452988 h 763849"/>
              <a:gd name="connsiteX225" fmla="*/ 1895037 w 4590350"/>
              <a:gd name="connsiteY225" fmla="*/ 396944 h 763849"/>
              <a:gd name="connsiteX226" fmla="*/ 1922247 w 4590350"/>
              <a:gd name="connsiteY226" fmla="*/ 364151 h 763849"/>
              <a:gd name="connsiteX227" fmla="*/ 1929093 w 4590350"/>
              <a:gd name="connsiteY227" fmla="*/ 405214 h 763849"/>
              <a:gd name="connsiteX228" fmla="*/ 3097753 w 4590350"/>
              <a:gd name="connsiteY228" fmla="*/ 663942 h 763849"/>
              <a:gd name="connsiteX229" fmla="*/ 3076291 w 4590350"/>
              <a:gd name="connsiteY229" fmla="*/ 723553 h 763849"/>
              <a:gd name="connsiteX230" fmla="*/ 3069607 w 4590350"/>
              <a:gd name="connsiteY230" fmla="*/ 718888 h 763849"/>
              <a:gd name="connsiteX231" fmla="*/ 3069470 w 4590350"/>
              <a:gd name="connsiteY231" fmla="*/ 697708 h 763849"/>
              <a:gd name="connsiteX232" fmla="*/ 3096568 w 4590350"/>
              <a:gd name="connsiteY232" fmla="*/ 593166 h 763849"/>
              <a:gd name="connsiteX233" fmla="*/ 3120648 w 4590350"/>
              <a:gd name="connsiteY233" fmla="*/ 546977 h 763849"/>
              <a:gd name="connsiteX234" fmla="*/ 3125199 w 4590350"/>
              <a:gd name="connsiteY234" fmla="*/ 543746 h 763849"/>
              <a:gd name="connsiteX235" fmla="*/ 3097753 w 4590350"/>
              <a:gd name="connsiteY235" fmla="*/ 663942 h 763849"/>
              <a:gd name="connsiteX236" fmla="*/ 3326506 w 4590350"/>
              <a:gd name="connsiteY236" fmla="*/ 403031 h 763849"/>
              <a:gd name="connsiteX237" fmla="*/ 3324311 w 4590350"/>
              <a:gd name="connsiteY237" fmla="*/ 399701 h 763849"/>
              <a:gd name="connsiteX238" fmla="*/ 3325770 w 4590350"/>
              <a:gd name="connsiteY238" fmla="*/ 380728 h 763849"/>
              <a:gd name="connsiteX239" fmla="*/ 3326506 w 4590350"/>
              <a:gd name="connsiteY239" fmla="*/ 403031 h 763849"/>
              <a:gd name="connsiteX0" fmla="*/ 5021005 w 5965126"/>
              <a:gd name="connsiteY0" fmla="*/ 460734 h 763849"/>
              <a:gd name="connsiteX1" fmla="*/ 4991999 w 5965126"/>
              <a:gd name="connsiteY1" fmla="*/ 451067 h 763849"/>
              <a:gd name="connsiteX2" fmla="*/ 4965438 w 5965126"/>
              <a:gd name="connsiteY2" fmla="*/ 378695 h 763849"/>
              <a:gd name="connsiteX3" fmla="*/ 4965662 w 5965126"/>
              <a:gd name="connsiteY3" fmla="*/ 344168 h 763849"/>
              <a:gd name="connsiteX4" fmla="*/ 4948266 w 5965126"/>
              <a:gd name="connsiteY4" fmla="*/ 321254 h 763849"/>
              <a:gd name="connsiteX5" fmla="*/ 4932703 w 5965126"/>
              <a:gd name="connsiteY5" fmla="*/ 355731 h 763849"/>
              <a:gd name="connsiteX6" fmla="*/ 4900543 w 5965126"/>
              <a:gd name="connsiteY6" fmla="*/ 430872 h 763849"/>
              <a:gd name="connsiteX7" fmla="*/ 4878882 w 5965126"/>
              <a:gd name="connsiteY7" fmla="*/ 460871 h 763849"/>
              <a:gd name="connsiteX8" fmla="*/ 4840224 w 5965126"/>
              <a:gd name="connsiteY8" fmla="*/ 449458 h 763849"/>
              <a:gd name="connsiteX9" fmla="*/ 4846148 w 5965126"/>
              <a:gd name="connsiteY9" fmla="*/ 384720 h 763849"/>
              <a:gd name="connsiteX10" fmla="*/ 4847495 w 5965126"/>
              <a:gd name="connsiteY10" fmla="*/ 350018 h 763849"/>
              <a:gd name="connsiteX11" fmla="*/ 4828141 w 5965126"/>
              <a:gd name="connsiteY11" fmla="*/ 343994 h 763849"/>
              <a:gd name="connsiteX12" fmla="*/ 4813900 w 5965126"/>
              <a:gd name="connsiteY12" fmla="*/ 364113 h 763849"/>
              <a:gd name="connsiteX13" fmla="*/ 4721483 w 5965126"/>
              <a:gd name="connsiteY13" fmla="*/ 431321 h 763849"/>
              <a:gd name="connsiteX14" fmla="*/ 4729800 w 5965126"/>
              <a:gd name="connsiteY14" fmla="*/ 395534 h 763849"/>
              <a:gd name="connsiteX15" fmla="*/ 4676902 w 5965126"/>
              <a:gd name="connsiteY15" fmla="*/ 369577 h 763849"/>
              <a:gd name="connsiteX16" fmla="*/ 4688399 w 5965126"/>
              <a:gd name="connsiteY16" fmla="*/ 434739 h 763849"/>
              <a:gd name="connsiteX17" fmla="*/ 4662436 w 5965126"/>
              <a:gd name="connsiteY17" fmla="*/ 463117 h 763849"/>
              <a:gd name="connsiteX18" fmla="*/ 4630588 w 5965126"/>
              <a:gd name="connsiteY18" fmla="*/ 448822 h 763849"/>
              <a:gd name="connsiteX19" fmla="*/ 4627258 w 5965126"/>
              <a:gd name="connsiteY19" fmla="*/ 403892 h 763849"/>
              <a:gd name="connsiteX20" fmla="*/ 4669096 w 5965126"/>
              <a:gd name="connsiteY20" fmla="*/ 353972 h 763849"/>
              <a:gd name="connsiteX21" fmla="*/ 4643345 w 5965126"/>
              <a:gd name="connsiteY21" fmla="*/ 334613 h 763849"/>
              <a:gd name="connsiteX22" fmla="*/ 4614975 w 5965126"/>
              <a:gd name="connsiteY22" fmla="*/ 363989 h 763849"/>
              <a:gd name="connsiteX23" fmla="*/ 4591119 w 5965126"/>
              <a:gd name="connsiteY23" fmla="*/ 396121 h 763849"/>
              <a:gd name="connsiteX24" fmla="*/ 4536126 w 5965126"/>
              <a:gd name="connsiteY24" fmla="*/ 448373 h 763849"/>
              <a:gd name="connsiteX25" fmla="*/ 4538183 w 5965126"/>
              <a:gd name="connsiteY25" fmla="*/ 361245 h 763849"/>
              <a:gd name="connsiteX26" fmla="*/ 4535365 w 5965126"/>
              <a:gd name="connsiteY26" fmla="*/ 343831 h 763849"/>
              <a:gd name="connsiteX27" fmla="*/ 4513654 w 5965126"/>
              <a:gd name="connsiteY27" fmla="*/ 336759 h 763849"/>
              <a:gd name="connsiteX28" fmla="*/ 4509664 w 5965126"/>
              <a:gd name="connsiteY28" fmla="*/ 356717 h 763849"/>
              <a:gd name="connsiteX29" fmla="*/ 4505075 w 5965126"/>
              <a:gd name="connsiteY29" fmla="*/ 374442 h 763849"/>
              <a:gd name="connsiteX30" fmla="*/ 4487516 w 5965126"/>
              <a:gd name="connsiteY30" fmla="*/ 423475 h 763849"/>
              <a:gd name="connsiteX31" fmla="*/ 4448048 w 5965126"/>
              <a:gd name="connsiteY31" fmla="*/ 467295 h 763849"/>
              <a:gd name="connsiteX32" fmla="*/ 4426126 w 5965126"/>
              <a:gd name="connsiteY32" fmla="*/ 467420 h 763849"/>
              <a:gd name="connsiteX33" fmla="*/ 4422622 w 5965126"/>
              <a:gd name="connsiteY33" fmla="*/ 426107 h 763849"/>
              <a:gd name="connsiteX34" fmla="*/ 4431463 w 5965126"/>
              <a:gd name="connsiteY34" fmla="*/ 378782 h 763849"/>
              <a:gd name="connsiteX35" fmla="*/ 4430765 w 5965126"/>
              <a:gd name="connsiteY35" fmla="*/ 341661 h 763849"/>
              <a:gd name="connsiteX36" fmla="*/ 4412047 w 5965126"/>
              <a:gd name="connsiteY36" fmla="*/ 342384 h 763849"/>
              <a:gd name="connsiteX37" fmla="*/ 4279139 w 5965126"/>
              <a:gd name="connsiteY37" fmla="*/ 474717 h 763849"/>
              <a:gd name="connsiteX38" fmla="*/ 4097810 w 5965126"/>
              <a:gd name="connsiteY38" fmla="*/ 477524 h 763849"/>
              <a:gd name="connsiteX39" fmla="*/ 4055486 w 5965126"/>
              <a:gd name="connsiteY39" fmla="*/ 438207 h 763849"/>
              <a:gd name="connsiteX40" fmla="*/ 4096026 w 5965126"/>
              <a:gd name="connsiteY40" fmla="*/ 379406 h 763849"/>
              <a:gd name="connsiteX41" fmla="*/ 4111777 w 5965126"/>
              <a:gd name="connsiteY41" fmla="*/ 356280 h 763849"/>
              <a:gd name="connsiteX42" fmla="*/ 4090004 w 5965126"/>
              <a:gd name="connsiteY42" fmla="*/ 339952 h 763849"/>
              <a:gd name="connsiteX43" fmla="*/ 4011803 w 5965126"/>
              <a:gd name="connsiteY43" fmla="*/ 409043 h 763849"/>
              <a:gd name="connsiteX44" fmla="*/ 4001190 w 5965126"/>
              <a:gd name="connsiteY44" fmla="*/ 389959 h 763849"/>
              <a:gd name="connsiteX45" fmla="*/ 4068368 w 5965126"/>
              <a:gd name="connsiteY45" fmla="*/ 216264 h 763849"/>
              <a:gd name="connsiteX46" fmla="*/ 4094593 w 5965126"/>
              <a:gd name="connsiteY46" fmla="*/ 121352 h 763849"/>
              <a:gd name="connsiteX47" fmla="*/ 4091475 w 5965126"/>
              <a:gd name="connsiteY47" fmla="*/ 42743 h 763849"/>
              <a:gd name="connsiteX48" fmla="*/ 4058766 w 5965126"/>
              <a:gd name="connsiteY48" fmla="*/ 33937 h 763849"/>
              <a:gd name="connsiteX49" fmla="*/ 4024036 w 5965126"/>
              <a:gd name="connsiteY49" fmla="*/ 71907 h 763849"/>
              <a:gd name="connsiteX50" fmla="*/ 3985341 w 5965126"/>
              <a:gd name="connsiteY50" fmla="*/ 218946 h 763849"/>
              <a:gd name="connsiteX51" fmla="*/ 3971324 w 5965126"/>
              <a:gd name="connsiteY51" fmla="*/ 354359 h 763849"/>
              <a:gd name="connsiteX52" fmla="*/ 3840799 w 5965126"/>
              <a:gd name="connsiteY52" fmla="*/ 437770 h 763849"/>
              <a:gd name="connsiteX53" fmla="*/ 3772537 w 5965126"/>
              <a:gd name="connsiteY53" fmla="*/ 376799 h 763849"/>
              <a:gd name="connsiteX54" fmla="*/ 3756126 w 5965126"/>
              <a:gd name="connsiteY54" fmla="*/ 345041 h 763849"/>
              <a:gd name="connsiteX55" fmla="*/ 3689161 w 5965126"/>
              <a:gd name="connsiteY55" fmla="*/ 346625 h 763849"/>
              <a:gd name="connsiteX56" fmla="*/ 3660891 w 5965126"/>
              <a:gd name="connsiteY56" fmla="*/ 375489 h 763849"/>
              <a:gd name="connsiteX57" fmla="*/ 3650229 w 5965126"/>
              <a:gd name="connsiteY57" fmla="*/ 388786 h 763849"/>
              <a:gd name="connsiteX58" fmla="*/ 3649281 w 5965126"/>
              <a:gd name="connsiteY58" fmla="*/ 375302 h 763849"/>
              <a:gd name="connsiteX59" fmla="*/ 3662911 w 5965126"/>
              <a:gd name="connsiteY59" fmla="*/ 252537 h 763849"/>
              <a:gd name="connsiteX60" fmla="*/ 3614639 w 5965126"/>
              <a:gd name="connsiteY60" fmla="*/ 274940 h 763849"/>
              <a:gd name="connsiteX61" fmla="*/ 3427510 w 5965126"/>
              <a:gd name="connsiteY61" fmla="*/ 436573 h 763849"/>
              <a:gd name="connsiteX62" fmla="*/ 3344459 w 5965126"/>
              <a:gd name="connsiteY62" fmla="*/ 346376 h 763849"/>
              <a:gd name="connsiteX63" fmla="*/ 3281235 w 5965126"/>
              <a:gd name="connsiteY63" fmla="*/ 323624 h 763849"/>
              <a:gd name="connsiteX64" fmla="*/ 3229221 w 5965126"/>
              <a:gd name="connsiteY64" fmla="*/ 373307 h 763849"/>
              <a:gd name="connsiteX65" fmla="*/ 3143850 w 5965126"/>
              <a:gd name="connsiteY65" fmla="*/ 461682 h 763849"/>
              <a:gd name="connsiteX66" fmla="*/ 3095516 w 5965126"/>
              <a:gd name="connsiteY66" fmla="*/ 414183 h 763849"/>
              <a:gd name="connsiteX67" fmla="*/ 3042729 w 5965126"/>
              <a:gd name="connsiteY67" fmla="*/ 374529 h 763849"/>
              <a:gd name="connsiteX68" fmla="*/ 2991801 w 5965126"/>
              <a:gd name="connsiteY68" fmla="*/ 413808 h 763849"/>
              <a:gd name="connsiteX69" fmla="*/ 2991028 w 5965126"/>
              <a:gd name="connsiteY69" fmla="*/ 415006 h 763849"/>
              <a:gd name="connsiteX70" fmla="*/ 2991028 w 5965126"/>
              <a:gd name="connsiteY70" fmla="*/ 414544 h 763849"/>
              <a:gd name="connsiteX71" fmla="*/ 2982822 w 5965126"/>
              <a:gd name="connsiteY71" fmla="*/ 392516 h 763849"/>
              <a:gd name="connsiteX72" fmla="*/ 3049999 w 5965126"/>
              <a:gd name="connsiteY72" fmla="*/ 218821 h 763849"/>
              <a:gd name="connsiteX73" fmla="*/ 3076224 w 5965126"/>
              <a:gd name="connsiteY73" fmla="*/ 123909 h 763849"/>
              <a:gd name="connsiteX74" fmla="*/ 3073107 w 5965126"/>
              <a:gd name="connsiteY74" fmla="*/ 45313 h 763849"/>
              <a:gd name="connsiteX75" fmla="*/ 3040397 w 5965126"/>
              <a:gd name="connsiteY75" fmla="*/ 36519 h 763849"/>
              <a:gd name="connsiteX76" fmla="*/ 3005668 w 5965126"/>
              <a:gd name="connsiteY76" fmla="*/ 74489 h 763849"/>
              <a:gd name="connsiteX77" fmla="*/ 2966973 w 5965126"/>
              <a:gd name="connsiteY77" fmla="*/ 221528 h 763849"/>
              <a:gd name="connsiteX78" fmla="*/ 2952956 w 5965126"/>
              <a:gd name="connsiteY78" fmla="*/ 356941 h 763849"/>
              <a:gd name="connsiteX79" fmla="*/ 2790320 w 5965126"/>
              <a:gd name="connsiteY79" fmla="*/ 479694 h 763849"/>
              <a:gd name="connsiteX80" fmla="*/ 2719077 w 5965126"/>
              <a:gd name="connsiteY80" fmla="*/ 412948 h 763849"/>
              <a:gd name="connsiteX81" fmla="*/ 2709575 w 5965126"/>
              <a:gd name="connsiteY81" fmla="*/ 373980 h 763849"/>
              <a:gd name="connsiteX82" fmla="*/ 2707280 w 5965126"/>
              <a:gd name="connsiteY82" fmla="*/ 358775 h 763849"/>
              <a:gd name="connsiteX83" fmla="*/ 2787464 w 5965126"/>
              <a:gd name="connsiteY83" fmla="*/ 351103 h 763849"/>
              <a:gd name="connsiteX84" fmla="*/ 2797091 w 5965126"/>
              <a:gd name="connsiteY84" fmla="*/ 350729 h 763849"/>
              <a:gd name="connsiteX85" fmla="*/ 2807154 w 5965126"/>
              <a:gd name="connsiteY85" fmla="*/ 334189 h 763849"/>
              <a:gd name="connsiteX86" fmla="*/ 2785307 w 5965126"/>
              <a:gd name="connsiteY86" fmla="*/ 321978 h 763849"/>
              <a:gd name="connsiteX87" fmla="*/ 2726859 w 5965126"/>
              <a:gd name="connsiteY87" fmla="*/ 326979 h 763849"/>
              <a:gd name="connsiteX88" fmla="*/ 2708216 w 5965126"/>
              <a:gd name="connsiteY88" fmla="*/ 329187 h 763849"/>
              <a:gd name="connsiteX89" fmla="*/ 2767424 w 5965126"/>
              <a:gd name="connsiteY89" fmla="*/ 128063 h 763849"/>
              <a:gd name="connsiteX90" fmla="*/ 2774632 w 5965126"/>
              <a:gd name="connsiteY90" fmla="*/ 84742 h 763849"/>
              <a:gd name="connsiteX91" fmla="*/ 2772575 w 5965126"/>
              <a:gd name="connsiteY91" fmla="*/ 22324 h 763849"/>
              <a:gd name="connsiteX92" fmla="*/ 2750515 w 5965126"/>
              <a:gd name="connsiteY92" fmla="*/ 221 h 763849"/>
              <a:gd name="connsiteX93" fmla="*/ 2723841 w 5965126"/>
              <a:gd name="connsiteY93" fmla="*/ 21289 h 763849"/>
              <a:gd name="connsiteX94" fmla="*/ 2698339 w 5965126"/>
              <a:gd name="connsiteY94" fmla="*/ 98101 h 763849"/>
              <a:gd name="connsiteX95" fmla="*/ 2681692 w 5965126"/>
              <a:gd name="connsiteY95" fmla="*/ 191317 h 763849"/>
              <a:gd name="connsiteX96" fmla="*/ 2678225 w 5965126"/>
              <a:gd name="connsiteY96" fmla="*/ 310951 h 763849"/>
              <a:gd name="connsiteX97" fmla="*/ 2679709 w 5965126"/>
              <a:gd name="connsiteY97" fmla="*/ 332593 h 763849"/>
              <a:gd name="connsiteX98" fmla="*/ 2671765 w 5965126"/>
              <a:gd name="connsiteY98" fmla="*/ 333553 h 763849"/>
              <a:gd name="connsiteX99" fmla="*/ 2655691 w 5965126"/>
              <a:gd name="connsiteY99" fmla="*/ 335736 h 763849"/>
              <a:gd name="connsiteX100" fmla="*/ 2614913 w 5965126"/>
              <a:gd name="connsiteY100" fmla="*/ 341299 h 763849"/>
              <a:gd name="connsiteX101" fmla="*/ 2601595 w 5965126"/>
              <a:gd name="connsiteY101" fmla="*/ 343058 h 763849"/>
              <a:gd name="connsiteX102" fmla="*/ 2591869 w 5965126"/>
              <a:gd name="connsiteY102" fmla="*/ 345515 h 763849"/>
              <a:gd name="connsiteX103" fmla="*/ 2588888 w 5965126"/>
              <a:gd name="connsiteY103" fmla="*/ 366246 h 763849"/>
              <a:gd name="connsiteX104" fmla="*/ 2602655 w 5965126"/>
              <a:gd name="connsiteY104" fmla="*/ 372022 h 763849"/>
              <a:gd name="connsiteX105" fmla="*/ 2657649 w 5965126"/>
              <a:gd name="connsiteY105" fmla="*/ 364662 h 763849"/>
              <a:gd name="connsiteX106" fmla="*/ 2670206 w 5965126"/>
              <a:gd name="connsiteY106" fmla="*/ 363328 h 763849"/>
              <a:gd name="connsiteX107" fmla="*/ 2559034 w 5965126"/>
              <a:gd name="connsiteY107" fmla="*/ 474680 h 763849"/>
              <a:gd name="connsiteX108" fmla="*/ 1374775 w 5965126"/>
              <a:gd name="connsiteY108" fmla="*/ 474680 h 763849"/>
              <a:gd name="connsiteX109" fmla="*/ 0 w 5965126"/>
              <a:gd name="connsiteY109" fmla="*/ 504230 h 763849"/>
              <a:gd name="connsiteX110" fmla="*/ 2557014 w 5965126"/>
              <a:gd name="connsiteY110" fmla="*/ 504230 h 763849"/>
              <a:gd name="connsiteX111" fmla="*/ 2687590 w 5965126"/>
              <a:gd name="connsiteY111" fmla="*/ 381913 h 763849"/>
              <a:gd name="connsiteX112" fmla="*/ 2729490 w 5965126"/>
              <a:gd name="connsiteY112" fmla="*/ 484222 h 763849"/>
              <a:gd name="connsiteX113" fmla="*/ 2842520 w 5965126"/>
              <a:gd name="connsiteY113" fmla="*/ 488862 h 763849"/>
              <a:gd name="connsiteX114" fmla="*/ 2955937 w 5965126"/>
              <a:gd name="connsiteY114" fmla="*/ 392915 h 763849"/>
              <a:gd name="connsiteX115" fmla="*/ 2949652 w 5965126"/>
              <a:gd name="connsiteY115" fmla="*/ 479070 h 763849"/>
              <a:gd name="connsiteX116" fmla="*/ 2956386 w 5965126"/>
              <a:gd name="connsiteY116" fmla="*/ 506587 h 763849"/>
              <a:gd name="connsiteX117" fmla="*/ 2977884 w 5965126"/>
              <a:gd name="connsiteY117" fmla="*/ 488376 h 763849"/>
              <a:gd name="connsiteX118" fmla="*/ 2990990 w 5965126"/>
              <a:gd name="connsiteY118" fmla="*/ 464900 h 763849"/>
              <a:gd name="connsiteX119" fmla="*/ 2990990 w 5965126"/>
              <a:gd name="connsiteY119" fmla="*/ 464638 h 763849"/>
              <a:gd name="connsiteX120" fmla="*/ 3043465 w 5965126"/>
              <a:gd name="connsiteY120" fmla="*/ 408208 h 763849"/>
              <a:gd name="connsiteX121" fmla="*/ 3071037 w 5965126"/>
              <a:gd name="connsiteY121" fmla="*/ 422066 h 763849"/>
              <a:gd name="connsiteX122" fmla="*/ 3139523 w 5965126"/>
              <a:gd name="connsiteY122" fmla="*/ 490047 h 763849"/>
              <a:gd name="connsiteX123" fmla="*/ 3238961 w 5965126"/>
              <a:gd name="connsiteY123" fmla="*/ 403168 h 763849"/>
              <a:gd name="connsiteX124" fmla="*/ 3267343 w 5965126"/>
              <a:gd name="connsiteY124" fmla="*/ 501161 h 763849"/>
              <a:gd name="connsiteX125" fmla="*/ 3314730 w 5965126"/>
              <a:gd name="connsiteY125" fmla="*/ 456842 h 763849"/>
              <a:gd name="connsiteX126" fmla="*/ 3341192 w 5965126"/>
              <a:gd name="connsiteY126" fmla="*/ 419521 h 763849"/>
              <a:gd name="connsiteX127" fmla="*/ 3428097 w 5965126"/>
              <a:gd name="connsiteY127" fmla="*/ 466310 h 763849"/>
              <a:gd name="connsiteX128" fmla="*/ 3631910 w 5965126"/>
              <a:gd name="connsiteY128" fmla="*/ 304614 h 763849"/>
              <a:gd name="connsiteX129" fmla="*/ 3614963 w 5965126"/>
              <a:gd name="connsiteY129" fmla="*/ 421579 h 763849"/>
              <a:gd name="connsiteX130" fmla="*/ 3611134 w 5965126"/>
              <a:gd name="connsiteY130" fmla="*/ 445454 h 763849"/>
              <a:gd name="connsiteX131" fmla="*/ 3635451 w 5965126"/>
              <a:gd name="connsiteY131" fmla="*/ 462842 h 763849"/>
              <a:gd name="connsiteX132" fmla="*/ 3678386 w 5965126"/>
              <a:gd name="connsiteY132" fmla="*/ 401110 h 763849"/>
              <a:gd name="connsiteX133" fmla="*/ 3729115 w 5965126"/>
              <a:gd name="connsiteY133" fmla="*/ 363427 h 763849"/>
              <a:gd name="connsiteX134" fmla="*/ 3747883 w 5965126"/>
              <a:gd name="connsiteY134" fmla="*/ 386441 h 763849"/>
              <a:gd name="connsiteX135" fmla="*/ 3845712 w 5965126"/>
              <a:gd name="connsiteY135" fmla="*/ 467619 h 763849"/>
              <a:gd name="connsiteX136" fmla="*/ 3974330 w 5965126"/>
              <a:gd name="connsiteY136" fmla="*/ 390345 h 763849"/>
              <a:gd name="connsiteX137" fmla="*/ 3968057 w 5965126"/>
              <a:gd name="connsiteY137" fmla="*/ 476501 h 763849"/>
              <a:gd name="connsiteX138" fmla="*/ 3974791 w 5965126"/>
              <a:gd name="connsiteY138" fmla="*/ 504030 h 763849"/>
              <a:gd name="connsiteX139" fmla="*/ 3996277 w 5965126"/>
              <a:gd name="connsiteY139" fmla="*/ 485818 h 763849"/>
              <a:gd name="connsiteX140" fmla="*/ 4016803 w 5965126"/>
              <a:gd name="connsiteY140" fmla="*/ 450955 h 763849"/>
              <a:gd name="connsiteX141" fmla="*/ 4029149 w 5965126"/>
              <a:gd name="connsiteY141" fmla="*/ 434689 h 763849"/>
              <a:gd name="connsiteX142" fmla="*/ 4093745 w 5965126"/>
              <a:gd name="connsiteY142" fmla="*/ 503132 h 763849"/>
              <a:gd name="connsiteX143" fmla="*/ 4103708 w 5965126"/>
              <a:gd name="connsiteY143" fmla="*/ 504230 h 763849"/>
              <a:gd name="connsiteX144" fmla="*/ 4264138 w 5965126"/>
              <a:gd name="connsiteY144" fmla="*/ 504242 h 763849"/>
              <a:gd name="connsiteX145" fmla="*/ 4397981 w 5965126"/>
              <a:gd name="connsiteY145" fmla="*/ 412935 h 763849"/>
              <a:gd name="connsiteX146" fmla="*/ 4430490 w 5965126"/>
              <a:gd name="connsiteY146" fmla="*/ 506724 h 763849"/>
              <a:gd name="connsiteX147" fmla="*/ 4477241 w 5965126"/>
              <a:gd name="connsiteY147" fmla="*/ 485394 h 763849"/>
              <a:gd name="connsiteX148" fmla="*/ 4512058 w 5965126"/>
              <a:gd name="connsiteY148" fmla="*/ 436211 h 763849"/>
              <a:gd name="connsiteX149" fmla="*/ 4506222 w 5965126"/>
              <a:gd name="connsiteY149" fmla="*/ 468044 h 763849"/>
              <a:gd name="connsiteX150" fmla="*/ 4488290 w 5965126"/>
              <a:gd name="connsiteY150" fmla="*/ 501061 h 763849"/>
              <a:gd name="connsiteX151" fmla="*/ 4432224 w 5965126"/>
              <a:gd name="connsiteY151" fmla="*/ 622342 h 763849"/>
              <a:gd name="connsiteX152" fmla="*/ 4429979 w 5965126"/>
              <a:gd name="connsiteY152" fmla="*/ 753627 h 763849"/>
              <a:gd name="connsiteX153" fmla="*/ 4478052 w 5965126"/>
              <a:gd name="connsiteY153" fmla="*/ 728867 h 763849"/>
              <a:gd name="connsiteX154" fmla="*/ 4504700 w 5965126"/>
              <a:gd name="connsiteY154" fmla="*/ 644483 h 763849"/>
              <a:gd name="connsiteX155" fmla="*/ 4518106 w 5965126"/>
              <a:gd name="connsiteY155" fmla="*/ 578235 h 763849"/>
              <a:gd name="connsiteX156" fmla="*/ 4529242 w 5965126"/>
              <a:gd name="connsiteY156" fmla="*/ 507610 h 763849"/>
              <a:gd name="connsiteX157" fmla="*/ 4549120 w 5965126"/>
              <a:gd name="connsiteY157" fmla="*/ 474966 h 763849"/>
              <a:gd name="connsiteX158" fmla="*/ 4579871 w 5965126"/>
              <a:gd name="connsiteY158" fmla="*/ 448423 h 763849"/>
              <a:gd name="connsiteX159" fmla="*/ 4592117 w 5965126"/>
              <a:gd name="connsiteY159" fmla="*/ 450206 h 763849"/>
              <a:gd name="connsiteX160" fmla="*/ 4602517 w 5965126"/>
              <a:gd name="connsiteY160" fmla="*/ 472272 h 763849"/>
              <a:gd name="connsiteX161" fmla="*/ 4666788 w 5965126"/>
              <a:gd name="connsiteY161" fmla="*/ 496596 h 763849"/>
              <a:gd name="connsiteX162" fmla="*/ 4713128 w 5965126"/>
              <a:gd name="connsiteY162" fmla="*/ 463154 h 763849"/>
              <a:gd name="connsiteX163" fmla="*/ 4814448 w 5965126"/>
              <a:gd name="connsiteY163" fmla="*/ 416029 h 763849"/>
              <a:gd name="connsiteX164" fmla="*/ 4819112 w 5965126"/>
              <a:gd name="connsiteY164" fmla="*/ 479370 h 763849"/>
              <a:gd name="connsiteX165" fmla="*/ 4865127 w 5965126"/>
              <a:gd name="connsiteY165" fmla="*/ 503918 h 763849"/>
              <a:gd name="connsiteX166" fmla="*/ 4903548 w 5965126"/>
              <a:gd name="connsiteY166" fmla="*/ 482064 h 763849"/>
              <a:gd name="connsiteX167" fmla="*/ 4924236 w 5965126"/>
              <a:gd name="connsiteY167" fmla="*/ 450680 h 763849"/>
              <a:gd name="connsiteX168" fmla="*/ 4934611 w 5965126"/>
              <a:gd name="connsiteY168" fmla="*/ 429924 h 763849"/>
              <a:gd name="connsiteX169" fmla="*/ 4952619 w 5965126"/>
              <a:gd name="connsiteY169" fmla="*/ 444755 h 763849"/>
              <a:gd name="connsiteX170" fmla="*/ 4970812 w 5965126"/>
              <a:gd name="connsiteY170" fmla="*/ 473145 h 763849"/>
              <a:gd name="connsiteX171" fmla="*/ 5022764 w 5965126"/>
              <a:gd name="connsiteY171" fmla="*/ 490147 h 763849"/>
              <a:gd name="connsiteX172" fmla="*/ 5965126 w 5965126"/>
              <a:gd name="connsiteY172" fmla="*/ 490259 h 763849"/>
              <a:gd name="connsiteX173" fmla="*/ 5965126 w 5965126"/>
              <a:gd name="connsiteY173" fmla="*/ 460709 h 763849"/>
              <a:gd name="connsiteX174" fmla="*/ 5021067 w 5965126"/>
              <a:gd name="connsiteY174" fmla="*/ 460709 h 763849"/>
              <a:gd name="connsiteX175" fmla="*/ 5021005 w 5965126"/>
              <a:gd name="connsiteY175" fmla="*/ 460734 h 763849"/>
              <a:gd name="connsiteX176" fmla="*/ 4008573 w 5965126"/>
              <a:gd name="connsiteY176" fmla="*/ 241286 h 763849"/>
              <a:gd name="connsiteX177" fmla="*/ 4023936 w 5965126"/>
              <a:gd name="connsiteY177" fmla="*/ 152848 h 763849"/>
              <a:gd name="connsiteX178" fmla="*/ 4052181 w 5965126"/>
              <a:gd name="connsiteY178" fmla="*/ 76921 h 763849"/>
              <a:gd name="connsiteX179" fmla="*/ 4054114 w 5965126"/>
              <a:gd name="connsiteY179" fmla="*/ 74638 h 763849"/>
              <a:gd name="connsiteX180" fmla="*/ 4049089 w 5965126"/>
              <a:gd name="connsiteY180" fmla="*/ 80962 h 763849"/>
              <a:gd name="connsiteX181" fmla="*/ 4059788 w 5965126"/>
              <a:gd name="connsiteY181" fmla="*/ 69374 h 763849"/>
              <a:gd name="connsiteX182" fmla="*/ 4058017 w 5965126"/>
              <a:gd name="connsiteY182" fmla="*/ 70834 h 763849"/>
              <a:gd name="connsiteX183" fmla="*/ 4060574 w 5965126"/>
              <a:gd name="connsiteY183" fmla="*/ 68950 h 763849"/>
              <a:gd name="connsiteX184" fmla="*/ 4064115 w 5965126"/>
              <a:gd name="connsiteY184" fmla="*/ 67029 h 763849"/>
              <a:gd name="connsiteX185" fmla="*/ 4064514 w 5965126"/>
              <a:gd name="connsiteY185" fmla="*/ 66830 h 763849"/>
              <a:gd name="connsiteX186" fmla="*/ 4064165 w 5965126"/>
              <a:gd name="connsiteY186" fmla="*/ 67017 h 763849"/>
              <a:gd name="connsiteX187" fmla="*/ 4066983 w 5965126"/>
              <a:gd name="connsiteY187" fmla="*/ 66119 h 763849"/>
              <a:gd name="connsiteX188" fmla="*/ 4074353 w 5965126"/>
              <a:gd name="connsiteY188" fmla="*/ 66855 h 763849"/>
              <a:gd name="connsiteX189" fmla="*/ 4072807 w 5965126"/>
              <a:gd name="connsiteY189" fmla="*/ 105860 h 763849"/>
              <a:gd name="connsiteX190" fmla="*/ 4061459 w 5965126"/>
              <a:gd name="connsiteY190" fmla="*/ 150902 h 763849"/>
              <a:gd name="connsiteX191" fmla="*/ 4037342 w 5965126"/>
              <a:gd name="connsiteY191" fmla="*/ 223573 h 763849"/>
              <a:gd name="connsiteX192" fmla="*/ 4010019 w 5965126"/>
              <a:gd name="connsiteY192" fmla="*/ 284619 h 763849"/>
              <a:gd name="connsiteX193" fmla="*/ 4008573 w 5965126"/>
              <a:gd name="connsiteY193" fmla="*/ 241273 h 763849"/>
              <a:gd name="connsiteX194" fmla="*/ 4008573 w 5965126"/>
              <a:gd name="connsiteY194" fmla="*/ 241286 h 763849"/>
              <a:gd name="connsiteX195" fmla="*/ 2990192 w 5965126"/>
              <a:gd name="connsiteY195" fmla="*/ 243855 h 763849"/>
              <a:gd name="connsiteX196" fmla="*/ 3005556 w 5965126"/>
              <a:gd name="connsiteY196" fmla="*/ 155430 h 763849"/>
              <a:gd name="connsiteX197" fmla="*/ 3033801 w 5965126"/>
              <a:gd name="connsiteY197" fmla="*/ 79503 h 763849"/>
              <a:gd name="connsiteX198" fmla="*/ 3035746 w 5965126"/>
              <a:gd name="connsiteY198" fmla="*/ 77195 h 763849"/>
              <a:gd name="connsiteX199" fmla="*/ 3030696 w 5965126"/>
              <a:gd name="connsiteY199" fmla="*/ 83544 h 763849"/>
              <a:gd name="connsiteX200" fmla="*/ 3041395 w 5965126"/>
              <a:gd name="connsiteY200" fmla="*/ 71944 h 763849"/>
              <a:gd name="connsiteX201" fmla="*/ 3039624 w 5965126"/>
              <a:gd name="connsiteY201" fmla="*/ 73403 h 763849"/>
              <a:gd name="connsiteX202" fmla="*/ 3042193 w 5965126"/>
              <a:gd name="connsiteY202" fmla="*/ 71495 h 763849"/>
              <a:gd name="connsiteX203" fmla="*/ 3045710 w 5965126"/>
              <a:gd name="connsiteY203" fmla="*/ 69599 h 763849"/>
              <a:gd name="connsiteX204" fmla="*/ 3046096 w 5965126"/>
              <a:gd name="connsiteY204" fmla="*/ 69399 h 763849"/>
              <a:gd name="connsiteX205" fmla="*/ 3045747 w 5965126"/>
              <a:gd name="connsiteY205" fmla="*/ 69587 h 763849"/>
              <a:gd name="connsiteX206" fmla="*/ 3048565 w 5965126"/>
              <a:gd name="connsiteY206" fmla="*/ 68701 h 763849"/>
              <a:gd name="connsiteX207" fmla="*/ 3055935 w 5965126"/>
              <a:gd name="connsiteY207" fmla="*/ 69437 h 763849"/>
              <a:gd name="connsiteX208" fmla="*/ 3054389 w 5965126"/>
              <a:gd name="connsiteY208" fmla="*/ 108442 h 763849"/>
              <a:gd name="connsiteX209" fmla="*/ 3043029 w 5965126"/>
              <a:gd name="connsiteY209" fmla="*/ 153484 h 763849"/>
              <a:gd name="connsiteX210" fmla="*/ 3018911 w 5965126"/>
              <a:gd name="connsiteY210" fmla="*/ 226155 h 763849"/>
              <a:gd name="connsiteX211" fmla="*/ 2991589 w 5965126"/>
              <a:gd name="connsiteY211" fmla="*/ 287214 h 763849"/>
              <a:gd name="connsiteX212" fmla="*/ 2990142 w 5965126"/>
              <a:gd name="connsiteY212" fmla="*/ 243855 h 763849"/>
              <a:gd name="connsiteX213" fmla="*/ 2990192 w 5965126"/>
              <a:gd name="connsiteY213" fmla="*/ 243855 h 763849"/>
              <a:gd name="connsiteX214" fmla="*/ 2701893 w 5965126"/>
              <a:gd name="connsiteY214" fmla="*/ 265335 h 763849"/>
              <a:gd name="connsiteX215" fmla="*/ 2700821 w 5965126"/>
              <a:gd name="connsiteY215" fmla="*/ 265796 h 763849"/>
              <a:gd name="connsiteX216" fmla="*/ 2700746 w 5965126"/>
              <a:gd name="connsiteY216" fmla="*/ 265759 h 763849"/>
              <a:gd name="connsiteX217" fmla="*/ 2699923 w 5965126"/>
              <a:gd name="connsiteY217" fmla="*/ 264848 h 763849"/>
              <a:gd name="connsiteX218" fmla="*/ 2719850 w 5965126"/>
              <a:gd name="connsiteY218" fmla="*/ 118109 h 763849"/>
              <a:gd name="connsiteX219" fmla="*/ 2731049 w 5965126"/>
              <a:gd name="connsiteY219" fmla="*/ 76759 h 763849"/>
              <a:gd name="connsiteX220" fmla="*/ 2737907 w 5965126"/>
              <a:gd name="connsiteY220" fmla="*/ 56614 h 763849"/>
              <a:gd name="connsiteX221" fmla="*/ 2746586 w 5965126"/>
              <a:gd name="connsiteY221" fmla="*/ 39213 h 763849"/>
              <a:gd name="connsiteX222" fmla="*/ 2747734 w 5965126"/>
              <a:gd name="connsiteY222" fmla="*/ 87162 h 763849"/>
              <a:gd name="connsiteX223" fmla="*/ 2735588 w 5965126"/>
              <a:gd name="connsiteY223" fmla="*/ 153584 h 763849"/>
              <a:gd name="connsiteX224" fmla="*/ 2701918 w 5965126"/>
              <a:gd name="connsiteY224" fmla="*/ 265322 h 763849"/>
              <a:gd name="connsiteX225" fmla="*/ 2701893 w 5965126"/>
              <a:gd name="connsiteY225" fmla="*/ 265335 h 763849"/>
              <a:gd name="connsiteX226" fmla="*/ 3303868 w 5965126"/>
              <a:gd name="connsiteY226" fmla="*/ 405214 h 763849"/>
              <a:gd name="connsiteX227" fmla="*/ 3277219 w 5965126"/>
              <a:gd name="connsiteY227" fmla="*/ 458189 h 763849"/>
              <a:gd name="connsiteX228" fmla="*/ 3261594 w 5965126"/>
              <a:gd name="connsiteY228" fmla="*/ 452988 h 763849"/>
              <a:gd name="connsiteX229" fmla="*/ 3269812 w 5965126"/>
              <a:gd name="connsiteY229" fmla="*/ 396944 h 763849"/>
              <a:gd name="connsiteX230" fmla="*/ 3297022 w 5965126"/>
              <a:gd name="connsiteY230" fmla="*/ 364151 h 763849"/>
              <a:gd name="connsiteX231" fmla="*/ 3303868 w 5965126"/>
              <a:gd name="connsiteY231" fmla="*/ 405214 h 763849"/>
              <a:gd name="connsiteX232" fmla="*/ 4472528 w 5965126"/>
              <a:gd name="connsiteY232" fmla="*/ 663942 h 763849"/>
              <a:gd name="connsiteX233" fmla="*/ 4451066 w 5965126"/>
              <a:gd name="connsiteY233" fmla="*/ 723553 h 763849"/>
              <a:gd name="connsiteX234" fmla="*/ 4444382 w 5965126"/>
              <a:gd name="connsiteY234" fmla="*/ 718888 h 763849"/>
              <a:gd name="connsiteX235" fmla="*/ 4444245 w 5965126"/>
              <a:gd name="connsiteY235" fmla="*/ 697708 h 763849"/>
              <a:gd name="connsiteX236" fmla="*/ 4471343 w 5965126"/>
              <a:gd name="connsiteY236" fmla="*/ 593166 h 763849"/>
              <a:gd name="connsiteX237" fmla="*/ 4495423 w 5965126"/>
              <a:gd name="connsiteY237" fmla="*/ 546977 h 763849"/>
              <a:gd name="connsiteX238" fmla="*/ 4499974 w 5965126"/>
              <a:gd name="connsiteY238" fmla="*/ 543746 h 763849"/>
              <a:gd name="connsiteX239" fmla="*/ 4472528 w 5965126"/>
              <a:gd name="connsiteY239" fmla="*/ 663942 h 763849"/>
              <a:gd name="connsiteX240" fmla="*/ 4701281 w 5965126"/>
              <a:gd name="connsiteY240" fmla="*/ 403031 h 763849"/>
              <a:gd name="connsiteX241" fmla="*/ 4699086 w 5965126"/>
              <a:gd name="connsiteY241" fmla="*/ 399701 h 763849"/>
              <a:gd name="connsiteX242" fmla="*/ 4700545 w 5965126"/>
              <a:gd name="connsiteY242" fmla="*/ 380728 h 763849"/>
              <a:gd name="connsiteX243" fmla="*/ 4701281 w 596512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1520825 w 6111176"/>
              <a:gd name="connsiteY108" fmla="*/ 47468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0 w 6111176"/>
              <a:gd name="connsiteY108" fmla="*/ 48103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6114402 w 8025701"/>
              <a:gd name="connsiteY173" fmla="*/ 497965 h 763849"/>
              <a:gd name="connsiteX174" fmla="*/ 8025701 w 8025701"/>
              <a:gd name="connsiteY174" fmla="*/ 460709 h 763849"/>
              <a:gd name="connsiteX175" fmla="*/ 5167117 w 8025701"/>
              <a:gd name="connsiteY175" fmla="*/ 460709 h 763849"/>
              <a:gd name="connsiteX176" fmla="*/ 5167055 w 8025701"/>
              <a:gd name="connsiteY176" fmla="*/ 460734 h 763849"/>
              <a:gd name="connsiteX177" fmla="*/ 4154623 w 8025701"/>
              <a:gd name="connsiteY177" fmla="*/ 241286 h 763849"/>
              <a:gd name="connsiteX178" fmla="*/ 4169986 w 8025701"/>
              <a:gd name="connsiteY178" fmla="*/ 152848 h 763849"/>
              <a:gd name="connsiteX179" fmla="*/ 4198231 w 8025701"/>
              <a:gd name="connsiteY179" fmla="*/ 76921 h 763849"/>
              <a:gd name="connsiteX180" fmla="*/ 4200164 w 8025701"/>
              <a:gd name="connsiteY180" fmla="*/ 74638 h 763849"/>
              <a:gd name="connsiteX181" fmla="*/ 4195139 w 8025701"/>
              <a:gd name="connsiteY181" fmla="*/ 80962 h 763849"/>
              <a:gd name="connsiteX182" fmla="*/ 4205838 w 8025701"/>
              <a:gd name="connsiteY182" fmla="*/ 69374 h 763849"/>
              <a:gd name="connsiteX183" fmla="*/ 4204067 w 8025701"/>
              <a:gd name="connsiteY183" fmla="*/ 70834 h 763849"/>
              <a:gd name="connsiteX184" fmla="*/ 4206624 w 8025701"/>
              <a:gd name="connsiteY184" fmla="*/ 68950 h 763849"/>
              <a:gd name="connsiteX185" fmla="*/ 4210165 w 8025701"/>
              <a:gd name="connsiteY185" fmla="*/ 67029 h 763849"/>
              <a:gd name="connsiteX186" fmla="*/ 4210564 w 8025701"/>
              <a:gd name="connsiteY186" fmla="*/ 66830 h 763849"/>
              <a:gd name="connsiteX187" fmla="*/ 4210215 w 8025701"/>
              <a:gd name="connsiteY187" fmla="*/ 67017 h 763849"/>
              <a:gd name="connsiteX188" fmla="*/ 4213033 w 8025701"/>
              <a:gd name="connsiteY188" fmla="*/ 66119 h 763849"/>
              <a:gd name="connsiteX189" fmla="*/ 4220403 w 8025701"/>
              <a:gd name="connsiteY189" fmla="*/ 66855 h 763849"/>
              <a:gd name="connsiteX190" fmla="*/ 4218857 w 8025701"/>
              <a:gd name="connsiteY190" fmla="*/ 105860 h 763849"/>
              <a:gd name="connsiteX191" fmla="*/ 4207509 w 8025701"/>
              <a:gd name="connsiteY191" fmla="*/ 150902 h 763849"/>
              <a:gd name="connsiteX192" fmla="*/ 4183392 w 8025701"/>
              <a:gd name="connsiteY192" fmla="*/ 223573 h 763849"/>
              <a:gd name="connsiteX193" fmla="*/ 4156069 w 8025701"/>
              <a:gd name="connsiteY193" fmla="*/ 284619 h 763849"/>
              <a:gd name="connsiteX194" fmla="*/ 4154623 w 8025701"/>
              <a:gd name="connsiteY194" fmla="*/ 241273 h 763849"/>
              <a:gd name="connsiteX195" fmla="*/ 4154623 w 8025701"/>
              <a:gd name="connsiteY195" fmla="*/ 241286 h 763849"/>
              <a:gd name="connsiteX196" fmla="*/ 3136242 w 8025701"/>
              <a:gd name="connsiteY196" fmla="*/ 243855 h 763849"/>
              <a:gd name="connsiteX197" fmla="*/ 3151606 w 8025701"/>
              <a:gd name="connsiteY197" fmla="*/ 155430 h 763849"/>
              <a:gd name="connsiteX198" fmla="*/ 3179851 w 8025701"/>
              <a:gd name="connsiteY198" fmla="*/ 79503 h 763849"/>
              <a:gd name="connsiteX199" fmla="*/ 3181796 w 8025701"/>
              <a:gd name="connsiteY199" fmla="*/ 77195 h 763849"/>
              <a:gd name="connsiteX200" fmla="*/ 3176746 w 8025701"/>
              <a:gd name="connsiteY200" fmla="*/ 83544 h 763849"/>
              <a:gd name="connsiteX201" fmla="*/ 3187445 w 8025701"/>
              <a:gd name="connsiteY201" fmla="*/ 71944 h 763849"/>
              <a:gd name="connsiteX202" fmla="*/ 3185674 w 8025701"/>
              <a:gd name="connsiteY202" fmla="*/ 73403 h 763849"/>
              <a:gd name="connsiteX203" fmla="*/ 3188243 w 8025701"/>
              <a:gd name="connsiteY203" fmla="*/ 71495 h 763849"/>
              <a:gd name="connsiteX204" fmla="*/ 3191760 w 8025701"/>
              <a:gd name="connsiteY204" fmla="*/ 69599 h 763849"/>
              <a:gd name="connsiteX205" fmla="*/ 3192146 w 8025701"/>
              <a:gd name="connsiteY205" fmla="*/ 69399 h 763849"/>
              <a:gd name="connsiteX206" fmla="*/ 3191797 w 8025701"/>
              <a:gd name="connsiteY206" fmla="*/ 69587 h 763849"/>
              <a:gd name="connsiteX207" fmla="*/ 3194615 w 8025701"/>
              <a:gd name="connsiteY207" fmla="*/ 68701 h 763849"/>
              <a:gd name="connsiteX208" fmla="*/ 3201985 w 8025701"/>
              <a:gd name="connsiteY208" fmla="*/ 69437 h 763849"/>
              <a:gd name="connsiteX209" fmla="*/ 3200439 w 8025701"/>
              <a:gd name="connsiteY209" fmla="*/ 108442 h 763849"/>
              <a:gd name="connsiteX210" fmla="*/ 3189079 w 8025701"/>
              <a:gd name="connsiteY210" fmla="*/ 153484 h 763849"/>
              <a:gd name="connsiteX211" fmla="*/ 3164961 w 8025701"/>
              <a:gd name="connsiteY211" fmla="*/ 226155 h 763849"/>
              <a:gd name="connsiteX212" fmla="*/ 3137639 w 8025701"/>
              <a:gd name="connsiteY212" fmla="*/ 287214 h 763849"/>
              <a:gd name="connsiteX213" fmla="*/ 3136192 w 8025701"/>
              <a:gd name="connsiteY213" fmla="*/ 243855 h 763849"/>
              <a:gd name="connsiteX214" fmla="*/ 3136242 w 8025701"/>
              <a:gd name="connsiteY214" fmla="*/ 243855 h 763849"/>
              <a:gd name="connsiteX215" fmla="*/ 2847943 w 8025701"/>
              <a:gd name="connsiteY215" fmla="*/ 265335 h 763849"/>
              <a:gd name="connsiteX216" fmla="*/ 2846871 w 8025701"/>
              <a:gd name="connsiteY216" fmla="*/ 265796 h 763849"/>
              <a:gd name="connsiteX217" fmla="*/ 2846796 w 8025701"/>
              <a:gd name="connsiteY217" fmla="*/ 265759 h 763849"/>
              <a:gd name="connsiteX218" fmla="*/ 2845973 w 8025701"/>
              <a:gd name="connsiteY218" fmla="*/ 264848 h 763849"/>
              <a:gd name="connsiteX219" fmla="*/ 2865900 w 8025701"/>
              <a:gd name="connsiteY219" fmla="*/ 118109 h 763849"/>
              <a:gd name="connsiteX220" fmla="*/ 2877099 w 8025701"/>
              <a:gd name="connsiteY220" fmla="*/ 76759 h 763849"/>
              <a:gd name="connsiteX221" fmla="*/ 2883957 w 8025701"/>
              <a:gd name="connsiteY221" fmla="*/ 56614 h 763849"/>
              <a:gd name="connsiteX222" fmla="*/ 2892636 w 8025701"/>
              <a:gd name="connsiteY222" fmla="*/ 39213 h 763849"/>
              <a:gd name="connsiteX223" fmla="*/ 2893784 w 8025701"/>
              <a:gd name="connsiteY223" fmla="*/ 87162 h 763849"/>
              <a:gd name="connsiteX224" fmla="*/ 2881638 w 8025701"/>
              <a:gd name="connsiteY224" fmla="*/ 153584 h 763849"/>
              <a:gd name="connsiteX225" fmla="*/ 2847968 w 8025701"/>
              <a:gd name="connsiteY225" fmla="*/ 265322 h 763849"/>
              <a:gd name="connsiteX226" fmla="*/ 2847943 w 8025701"/>
              <a:gd name="connsiteY226" fmla="*/ 265335 h 763849"/>
              <a:gd name="connsiteX227" fmla="*/ 3449918 w 8025701"/>
              <a:gd name="connsiteY227" fmla="*/ 405214 h 763849"/>
              <a:gd name="connsiteX228" fmla="*/ 3423269 w 8025701"/>
              <a:gd name="connsiteY228" fmla="*/ 458189 h 763849"/>
              <a:gd name="connsiteX229" fmla="*/ 3407644 w 8025701"/>
              <a:gd name="connsiteY229" fmla="*/ 452988 h 763849"/>
              <a:gd name="connsiteX230" fmla="*/ 3415862 w 8025701"/>
              <a:gd name="connsiteY230" fmla="*/ 396944 h 763849"/>
              <a:gd name="connsiteX231" fmla="*/ 3443072 w 8025701"/>
              <a:gd name="connsiteY231" fmla="*/ 364151 h 763849"/>
              <a:gd name="connsiteX232" fmla="*/ 3449918 w 8025701"/>
              <a:gd name="connsiteY232" fmla="*/ 405214 h 763849"/>
              <a:gd name="connsiteX233" fmla="*/ 4618578 w 8025701"/>
              <a:gd name="connsiteY233" fmla="*/ 663942 h 763849"/>
              <a:gd name="connsiteX234" fmla="*/ 4597116 w 8025701"/>
              <a:gd name="connsiteY234" fmla="*/ 723553 h 763849"/>
              <a:gd name="connsiteX235" fmla="*/ 4590432 w 8025701"/>
              <a:gd name="connsiteY235" fmla="*/ 718888 h 763849"/>
              <a:gd name="connsiteX236" fmla="*/ 4590295 w 8025701"/>
              <a:gd name="connsiteY236" fmla="*/ 697708 h 763849"/>
              <a:gd name="connsiteX237" fmla="*/ 4617393 w 8025701"/>
              <a:gd name="connsiteY237" fmla="*/ 593166 h 763849"/>
              <a:gd name="connsiteX238" fmla="*/ 4641473 w 8025701"/>
              <a:gd name="connsiteY238" fmla="*/ 546977 h 763849"/>
              <a:gd name="connsiteX239" fmla="*/ 4646024 w 8025701"/>
              <a:gd name="connsiteY239" fmla="*/ 543746 h 763849"/>
              <a:gd name="connsiteX240" fmla="*/ 4618578 w 8025701"/>
              <a:gd name="connsiteY240" fmla="*/ 663942 h 763849"/>
              <a:gd name="connsiteX241" fmla="*/ 4847331 w 8025701"/>
              <a:gd name="connsiteY241" fmla="*/ 403031 h 763849"/>
              <a:gd name="connsiteX242" fmla="*/ 4845136 w 8025701"/>
              <a:gd name="connsiteY242" fmla="*/ 399701 h 763849"/>
              <a:gd name="connsiteX243" fmla="*/ 4846595 w 8025701"/>
              <a:gd name="connsiteY243" fmla="*/ 380728 h 763849"/>
              <a:gd name="connsiteX244" fmla="*/ 4847331 w 8025701"/>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25701 w 8047977"/>
              <a:gd name="connsiteY174" fmla="*/ 460709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41576 w 8047977"/>
              <a:gd name="connsiteY174" fmla="*/ 463884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8047977" h="763849">
                <a:moveTo>
                  <a:pt x="5167055" y="460734"/>
                </a:moveTo>
                <a:cubicBezTo>
                  <a:pt x="5157079" y="460485"/>
                  <a:pt x="5147240" y="457616"/>
                  <a:pt x="5138049" y="451067"/>
                </a:cubicBezTo>
                <a:cubicBezTo>
                  <a:pt x="5116501" y="435724"/>
                  <a:pt x="5113520" y="403355"/>
                  <a:pt x="5111488" y="378695"/>
                </a:cubicBezTo>
                <a:cubicBezTo>
                  <a:pt x="5110365" y="364999"/>
                  <a:pt x="5111563" y="357902"/>
                  <a:pt x="5111712" y="344168"/>
                </a:cubicBezTo>
                <a:cubicBezTo>
                  <a:pt x="5111824" y="335075"/>
                  <a:pt x="5107909" y="316651"/>
                  <a:pt x="5094316" y="321254"/>
                </a:cubicBezTo>
                <a:cubicBezTo>
                  <a:pt x="5084166" y="324697"/>
                  <a:pt x="5081684" y="346950"/>
                  <a:pt x="5078753" y="355731"/>
                </a:cubicBezTo>
                <a:cubicBezTo>
                  <a:pt x="5070149" y="381589"/>
                  <a:pt x="5059437" y="406836"/>
                  <a:pt x="5046593" y="430872"/>
                </a:cubicBezTo>
                <a:cubicBezTo>
                  <a:pt x="5041031" y="441263"/>
                  <a:pt x="5033886" y="452863"/>
                  <a:pt x="5024932" y="460871"/>
                </a:cubicBezTo>
                <a:cubicBezTo>
                  <a:pt x="4996575" y="486243"/>
                  <a:pt x="4986374" y="457466"/>
                  <a:pt x="4986274" y="449458"/>
                </a:cubicBezTo>
                <a:cubicBezTo>
                  <a:pt x="4985988" y="427841"/>
                  <a:pt x="4987983" y="405950"/>
                  <a:pt x="4992198" y="384720"/>
                </a:cubicBezTo>
                <a:cubicBezTo>
                  <a:pt x="4994392" y="373668"/>
                  <a:pt x="4999156" y="360808"/>
                  <a:pt x="4993545" y="350018"/>
                </a:cubicBezTo>
                <a:cubicBezTo>
                  <a:pt x="4989916" y="341873"/>
                  <a:pt x="4981486" y="338842"/>
                  <a:pt x="4974191" y="343994"/>
                </a:cubicBezTo>
                <a:cubicBezTo>
                  <a:pt x="4971073" y="347598"/>
                  <a:pt x="4961858" y="360434"/>
                  <a:pt x="4959950" y="364113"/>
                </a:cubicBezTo>
                <a:cubicBezTo>
                  <a:pt x="4938351" y="405950"/>
                  <a:pt x="4902836" y="421305"/>
                  <a:pt x="4867533" y="431321"/>
                </a:cubicBezTo>
                <a:cubicBezTo>
                  <a:pt x="4871960" y="424112"/>
                  <a:pt x="4874616" y="408507"/>
                  <a:pt x="4875850" y="395534"/>
                </a:cubicBezTo>
                <a:cubicBezTo>
                  <a:pt x="4877335" y="380042"/>
                  <a:pt x="4852556" y="330173"/>
                  <a:pt x="4822952" y="369577"/>
                </a:cubicBezTo>
                <a:cubicBezTo>
                  <a:pt x="4812090" y="384046"/>
                  <a:pt x="4817839" y="419633"/>
                  <a:pt x="4834449" y="434739"/>
                </a:cubicBezTo>
                <a:cubicBezTo>
                  <a:pt x="4840772" y="444419"/>
                  <a:pt x="4818363" y="461719"/>
                  <a:pt x="4808486" y="463117"/>
                </a:cubicBezTo>
                <a:cubicBezTo>
                  <a:pt x="4800979" y="466971"/>
                  <a:pt x="4782449" y="458875"/>
                  <a:pt x="4776638" y="448822"/>
                </a:cubicBezTo>
                <a:cubicBezTo>
                  <a:pt x="4768519" y="434727"/>
                  <a:pt x="4767559" y="417975"/>
                  <a:pt x="4773308" y="403892"/>
                </a:cubicBezTo>
                <a:cubicBezTo>
                  <a:pt x="4791352" y="359623"/>
                  <a:pt x="4809035" y="361656"/>
                  <a:pt x="4815146" y="353972"/>
                </a:cubicBezTo>
                <a:cubicBezTo>
                  <a:pt x="4824486" y="334825"/>
                  <a:pt x="4807065" y="323350"/>
                  <a:pt x="4789395" y="334613"/>
                </a:cubicBezTo>
                <a:cubicBezTo>
                  <a:pt x="4775553" y="343420"/>
                  <a:pt x="4767883" y="351989"/>
                  <a:pt x="4761025" y="363989"/>
                </a:cubicBezTo>
                <a:cubicBezTo>
                  <a:pt x="4758980" y="367556"/>
                  <a:pt x="4745848" y="385231"/>
                  <a:pt x="4737169" y="396121"/>
                </a:cubicBezTo>
                <a:cubicBezTo>
                  <a:pt x="4730610" y="404366"/>
                  <a:pt x="4691516" y="439379"/>
                  <a:pt x="4682176" y="448373"/>
                </a:cubicBezTo>
                <a:cubicBezTo>
                  <a:pt x="4682425" y="447986"/>
                  <a:pt x="4684744" y="370163"/>
                  <a:pt x="4684233" y="361245"/>
                </a:cubicBezTo>
                <a:cubicBezTo>
                  <a:pt x="4683909" y="355519"/>
                  <a:pt x="4682637" y="349469"/>
                  <a:pt x="4681415" y="343831"/>
                </a:cubicBezTo>
                <a:cubicBezTo>
                  <a:pt x="4679956" y="332406"/>
                  <a:pt x="4666288" y="323549"/>
                  <a:pt x="4659704" y="336759"/>
                </a:cubicBezTo>
                <a:cubicBezTo>
                  <a:pt x="4656686" y="342796"/>
                  <a:pt x="4657036" y="350218"/>
                  <a:pt x="4655714" y="356717"/>
                </a:cubicBezTo>
                <a:cubicBezTo>
                  <a:pt x="4654479" y="362679"/>
                  <a:pt x="4652646" y="368567"/>
                  <a:pt x="4651125" y="374442"/>
                </a:cubicBezTo>
                <a:cubicBezTo>
                  <a:pt x="4646798" y="391219"/>
                  <a:pt x="4641373" y="407958"/>
                  <a:pt x="4633566" y="423475"/>
                </a:cubicBezTo>
                <a:cubicBezTo>
                  <a:pt x="4624837" y="440864"/>
                  <a:pt x="4611295" y="457878"/>
                  <a:pt x="4594098" y="467295"/>
                </a:cubicBezTo>
                <a:cubicBezTo>
                  <a:pt x="4586579" y="471411"/>
                  <a:pt x="4578610" y="475540"/>
                  <a:pt x="4572176" y="467420"/>
                </a:cubicBezTo>
                <a:cubicBezTo>
                  <a:pt x="4566876" y="453637"/>
                  <a:pt x="4567113" y="440739"/>
                  <a:pt x="4568672" y="426107"/>
                </a:cubicBezTo>
                <a:cubicBezTo>
                  <a:pt x="4570368" y="410116"/>
                  <a:pt x="4573597" y="394349"/>
                  <a:pt x="4577513" y="378782"/>
                </a:cubicBezTo>
                <a:cubicBezTo>
                  <a:pt x="4580381" y="367382"/>
                  <a:pt x="4587327" y="351128"/>
                  <a:pt x="4576815" y="341661"/>
                </a:cubicBezTo>
                <a:cubicBezTo>
                  <a:pt x="4573759" y="339116"/>
                  <a:pt x="4563958" y="337083"/>
                  <a:pt x="4558097" y="342384"/>
                </a:cubicBezTo>
                <a:cubicBezTo>
                  <a:pt x="4552273" y="347636"/>
                  <a:pt x="4488962" y="474717"/>
                  <a:pt x="4425189" y="474717"/>
                </a:cubicBezTo>
                <a:cubicBezTo>
                  <a:pt x="4361416" y="474717"/>
                  <a:pt x="4244683" y="477623"/>
                  <a:pt x="4243860" y="477524"/>
                </a:cubicBezTo>
                <a:cubicBezTo>
                  <a:pt x="4214567" y="474043"/>
                  <a:pt x="4206998" y="454659"/>
                  <a:pt x="4201536" y="438207"/>
                </a:cubicBezTo>
                <a:cubicBezTo>
                  <a:pt x="4193991" y="415467"/>
                  <a:pt x="4229482" y="385057"/>
                  <a:pt x="4242076" y="379406"/>
                </a:cubicBezTo>
                <a:cubicBezTo>
                  <a:pt x="4251641" y="375128"/>
                  <a:pt x="4258787" y="367319"/>
                  <a:pt x="4257827" y="356280"/>
                </a:cubicBezTo>
                <a:cubicBezTo>
                  <a:pt x="4256741" y="344068"/>
                  <a:pt x="4247937" y="337794"/>
                  <a:pt x="4236054" y="339952"/>
                </a:cubicBezTo>
                <a:cubicBezTo>
                  <a:pt x="4220728" y="343158"/>
                  <a:pt x="4183142" y="369103"/>
                  <a:pt x="4157853" y="409043"/>
                </a:cubicBezTo>
                <a:cubicBezTo>
                  <a:pt x="4148750" y="423413"/>
                  <a:pt x="4146168" y="396794"/>
                  <a:pt x="4147240" y="389959"/>
                </a:cubicBezTo>
                <a:cubicBezTo>
                  <a:pt x="4152640" y="355794"/>
                  <a:pt x="4190812" y="284607"/>
                  <a:pt x="4214418" y="216264"/>
                </a:cubicBezTo>
                <a:cubicBezTo>
                  <a:pt x="4225005" y="185566"/>
                  <a:pt x="4235031" y="153297"/>
                  <a:pt x="4240643" y="121352"/>
                </a:cubicBezTo>
                <a:cubicBezTo>
                  <a:pt x="4245331" y="97128"/>
                  <a:pt x="4252352" y="64111"/>
                  <a:pt x="4237525" y="42743"/>
                </a:cubicBezTo>
                <a:cubicBezTo>
                  <a:pt x="4229681" y="31455"/>
                  <a:pt x="4215765" y="28810"/>
                  <a:pt x="4204816" y="33937"/>
                </a:cubicBezTo>
                <a:cubicBezTo>
                  <a:pt x="4187694" y="39812"/>
                  <a:pt x="4178204" y="56863"/>
                  <a:pt x="4170086" y="71907"/>
                </a:cubicBezTo>
                <a:cubicBezTo>
                  <a:pt x="4148799" y="111398"/>
                  <a:pt x="4135381" y="193487"/>
                  <a:pt x="4131391" y="218946"/>
                </a:cubicBezTo>
                <a:cubicBezTo>
                  <a:pt x="4125580" y="256017"/>
                  <a:pt x="4122051" y="349395"/>
                  <a:pt x="4117374" y="354359"/>
                </a:cubicBezTo>
                <a:cubicBezTo>
                  <a:pt x="4114095" y="357852"/>
                  <a:pt x="4035657" y="437770"/>
                  <a:pt x="3986849" y="437770"/>
                </a:cubicBezTo>
                <a:cubicBezTo>
                  <a:pt x="3956546" y="435275"/>
                  <a:pt x="3932553" y="409393"/>
                  <a:pt x="3918587" y="376799"/>
                </a:cubicBezTo>
                <a:cubicBezTo>
                  <a:pt x="3913848" y="365785"/>
                  <a:pt x="3908760" y="355108"/>
                  <a:pt x="3902176" y="345041"/>
                </a:cubicBezTo>
                <a:cubicBezTo>
                  <a:pt x="3884842" y="318572"/>
                  <a:pt x="3855412" y="329986"/>
                  <a:pt x="3835211" y="346625"/>
                </a:cubicBezTo>
                <a:cubicBezTo>
                  <a:pt x="3824810" y="355207"/>
                  <a:pt x="3815570" y="365174"/>
                  <a:pt x="3806941" y="375489"/>
                </a:cubicBezTo>
                <a:cubicBezTo>
                  <a:pt x="3806005" y="376612"/>
                  <a:pt x="3798049" y="388487"/>
                  <a:pt x="3796279" y="388786"/>
                </a:cubicBezTo>
                <a:cubicBezTo>
                  <a:pt x="3792151" y="393813"/>
                  <a:pt x="3795269" y="375614"/>
                  <a:pt x="3795331" y="375302"/>
                </a:cubicBezTo>
                <a:cubicBezTo>
                  <a:pt x="3798012" y="359498"/>
                  <a:pt x="3816431" y="267780"/>
                  <a:pt x="3808961" y="252537"/>
                </a:cubicBezTo>
                <a:cubicBezTo>
                  <a:pt x="3797451" y="229586"/>
                  <a:pt x="3766899" y="267555"/>
                  <a:pt x="3760689" y="274940"/>
                </a:cubicBezTo>
                <a:cubicBezTo>
                  <a:pt x="3746535" y="291779"/>
                  <a:pt x="3629714" y="436573"/>
                  <a:pt x="3573560" y="436573"/>
                </a:cubicBezTo>
                <a:cubicBezTo>
                  <a:pt x="3525637" y="436573"/>
                  <a:pt x="3498552" y="370500"/>
                  <a:pt x="3490509" y="346376"/>
                </a:cubicBezTo>
                <a:cubicBezTo>
                  <a:pt x="3482490" y="322240"/>
                  <a:pt x="3465843" y="298939"/>
                  <a:pt x="3427285" y="323624"/>
                </a:cubicBezTo>
                <a:cubicBezTo>
                  <a:pt x="3420339" y="328077"/>
                  <a:pt x="3381170" y="366384"/>
                  <a:pt x="3375271" y="373307"/>
                </a:cubicBezTo>
                <a:cubicBezTo>
                  <a:pt x="3359422" y="390994"/>
                  <a:pt x="3316325" y="461682"/>
                  <a:pt x="3289900" y="461682"/>
                </a:cubicBezTo>
                <a:cubicBezTo>
                  <a:pt x="3263476" y="461682"/>
                  <a:pt x="3249522" y="432007"/>
                  <a:pt x="3241566" y="414183"/>
                </a:cubicBezTo>
                <a:cubicBezTo>
                  <a:pt x="3232113" y="393052"/>
                  <a:pt x="3215939" y="368579"/>
                  <a:pt x="3188779" y="374529"/>
                </a:cubicBezTo>
                <a:cubicBezTo>
                  <a:pt x="3167443" y="379207"/>
                  <a:pt x="3150433" y="396757"/>
                  <a:pt x="3137851" y="413808"/>
                </a:cubicBezTo>
                <a:cubicBezTo>
                  <a:pt x="3137664" y="414083"/>
                  <a:pt x="3137390" y="414482"/>
                  <a:pt x="3137078" y="415006"/>
                </a:cubicBezTo>
                <a:lnTo>
                  <a:pt x="3137078" y="414544"/>
                </a:lnTo>
                <a:cubicBezTo>
                  <a:pt x="3129945" y="420968"/>
                  <a:pt x="3127912" y="398703"/>
                  <a:pt x="3128872" y="392516"/>
                </a:cubicBezTo>
                <a:cubicBezTo>
                  <a:pt x="3134272" y="358363"/>
                  <a:pt x="3172456" y="287176"/>
                  <a:pt x="3196049" y="218821"/>
                </a:cubicBezTo>
                <a:cubicBezTo>
                  <a:pt x="3206637" y="188123"/>
                  <a:pt x="3216675" y="155867"/>
                  <a:pt x="3222274" y="123909"/>
                </a:cubicBezTo>
                <a:cubicBezTo>
                  <a:pt x="3226963" y="99685"/>
                  <a:pt x="3233984" y="66680"/>
                  <a:pt x="3219157" y="45313"/>
                </a:cubicBezTo>
                <a:cubicBezTo>
                  <a:pt x="3211313" y="34024"/>
                  <a:pt x="3197396" y="31380"/>
                  <a:pt x="3186447" y="36519"/>
                </a:cubicBezTo>
                <a:cubicBezTo>
                  <a:pt x="3169326" y="42382"/>
                  <a:pt x="3159836" y="59445"/>
                  <a:pt x="3151718" y="74489"/>
                </a:cubicBezTo>
                <a:cubicBezTo>
                  <a:pt x="3130431" y="113968"/>
                  <a:pt x="3117013" y="196069"/>
                  <a:pt x="3113023" y="221528"/>
                </a:cubicBezTo>
                <a:cubicBezTo>
                  <a:pt x="3107212" y="258587"/>
                  <a:pt x="3103683" y="351964"/>
                  <a:pt x="3099006" y="356941"/>
                </a:cubicBezTo>
                <a:cubicBezTo>
                  <a:pt x="3095739" y="360434"/>
                  <a:pt x="2985016" y="479232"/>
                  <a:pt x="2936370" y="479694"/>
                </a:cubicBezTo>
                <a:cubicBezTo>
                  <a:pt x="2886526" y="480155"/>
                  <a:pt x="2873121" y="437146"/>
                  <a:pt x="2865127" y="412948"/>
                </a:cubicBezTo>
                <a:cubicBezTo>
                  <a:pt x="2860912" y="400237"/>
                  <a:pt x="2857944" y="387165"/>
                  <a:pt x="2855625" y="373980"/>
                </a:cubicBezTo>
                <a:cubicBezTo>
                  <a:pt x="2854752" y="368928"/>
                  <a:pt x="2854041" y="363851"/>
                  <a:pt x="2853330" y="358775"/>
                </a:cubicBezTo>
                <a:cubicBezTo>
                  <a:pt x="2876924" y="356006"/>
                  <a:pt x="2918126" y="351677"/>
                  <a:pt x="2933514" y="351103"/>
                </a:cubicBezTo>
                <a:lnTo>
                  <a:pt x="2943141" y="350729"/>
                </a:lnTo>
                <a:cubicBezTo>
                  <a:pt x="2950224" y="350442"/>
                  <a:pt x="2953828" y="343170"/>
                  <a:pt x="2953204" y="334189"/>
                </a:cubicBezTo>
                <a:cubicBezTo>
                  <a:pt x="2952095" y="318260"/>
                  <a:pt x="2940173" y="321578"/>
                  <a:pt x="2931357" y="321978"/>
                </a:cubicBezTo>
                <a:cubicBezTo>
                  <a:pt x="2912003" y="322863"/>
                  <a:pt x="2879543" y="326368"/>
                  <a:pt x="2872909" y="326979"/>
                </a:cubicBezTo>
                <a:cubicBezTo>
                  <a:pt x="2872435" y="327029"/>
                  <a:pt x="2864217" y="328002"/>
                  <a:pt x="2854266" y="329187"/>
                </a:cubicBezTo>
                <a:cubicBezTo>
                  <a:pt x="2859141" y="311300"/>
                  <a:pt x="2890167" y="249992"/>
                  <a:pt x="2913474" y="128063"/>
                </a:cubicBezTo>
                <a:cubicBezTo>
                  <a:pt x="2916218" y="113681"/>
                  <a:pt x="2918899" y="99274"/>
                  <a:pt x="2920682" y="84742"/>
                </a:cubicBezTo>
                <a:cubicBezTo>
                  <a:pt x="2923151" y="64697"/>
                  <a:pt x="2926418" y="41558"/>
                  <a:pt x="2918625" y="22324"/>
                </a:cubicBezTo>
                <a:cubicBezTo>
                  <a:pt x="2914933" y="12682"/>
                  <a:pt x="2908037" y="994"/>
                  <a:pt x="2896565" y="221"/>
                </a:cubicBezTo>
                <a:cubicBezTo>
                  <a:pt x="2884381" y="-1950"/>
                  <a:pt x="2874829" y="12383"/>
                  <a:pt x="2869891" y="21289"/>
                </a:cubicBezTo>
                <a:cubicBezTo>
                  <a:pt x="2856760" y="45001"/>
                  <a:pt x="2850500" y="71944"/>
                  <a:pt x="2844389" y="98101"/>
                </a:cubicBezTo>
                <a:cubicBezTo>
                  <a:pt x="2837244" y="128774"/>
                  <a:pt x="2830635" y="159945"/>
                  <a:pt x="2827742" y="191317"/>
                </a:cubicBezTo>
                <a:cubicBezTo>
                  <a:pt x="2821943" y="254084"/>
                  <a:pt x="2823626" y="295321"/>
                  <a:pt x="2824275" y="310951"/>
                </a:cubicBezTo>
                <a:cubicBezTo>
                  <a:pt x="2824661" y="318161"/>
                  <a:pt x="2825185" y="325383"/>
                  <a:pt x="2825759" y="332593"/>
                </a:cubicBezTo>
                <a:lnTo>
                  <a:pt x="2817815" y="333553"/>
                </a:lnTo>
                <a:lnTo>
                  <a:pt x="2801741" y="335736"/>
                </a:lnTo>
                <a:lnTo>
                  <a:pt x="2760963" y="341299"/>
                </a:lnTo>
                <a:lnTo>
                  <a:pt x="2747645" y="343058"/>
                </a:lnTo>
                <a:cubicBezTo>
                  <a:pt x="2744628" y="343457"/>
                  <a:pt x="2740487" y="343070"/>
                  <a:pt x="2737919" y="345515"/>
                </a:cubicBezTo>
                <a:cubicBezTo>
                  <a:pt x="2733242" y="349956"/>
                  <a:pt x="2732893" y="359910"/>
                  <a:pt x="2734938" y="366246"/>
                </a:cubicBezTo>
                <a:cubicBezTo>
                  <a:pt x="2737482" y="374142"/>
                  <a:pt x="2743306" y="372645"/>
                  <a:pt x="2748705" y="372022"/>
                </a:cubicBezTo>
                <a:cubicBezTo>
                  <a:pt x="2767074" y="369914"/>
                  <a:pt x="2785368" y="367269"/>
                  <a:pt x="2803699" y="364662"/>
                </a:cubicBezTo>
                <a:cubicBezTo>
                  <a:pt x="2804011" y="364612"/>
                  <a:pt x="2816256" y="363328"/>
                  <a:pt x="2816256" y="363328"/>
                </a:cubicBezTo>
                <a:cubicBezTo>
                  <a:pt x="2816256" y="363328"/>
                  <a:pt x="2774145" y="474680"/>
                  <a:pt x="2705084" y="474680"/>
                </a:cubicBezTo>
                <a:lnTo>
                  <a:pt x="0" y="481030"/>
                </a:lnTo>
                <a:lnTo>
                  <a:pt x="0" y="504230"/>
                </a:lnTo>
                <a:lnTo>
                  <a:pt x="2703064" y="504230"/>
                </a:lnTo>
                <a:cubicBezTo>
                  <a:pt x="2780816" y="504230"/>
                  <a:pt x="2833640" y="381913"/>
                  <a:pt x="2833640" y="381913"/>
                </a:cubicBezTo>
                <a:cubicBezTo>
                  <a:pt x="2833640" y="381913"/>
                  <a:pt x="2833141" y="438481"/>
                  <a:pt x="2875540" y="484222"/>
                </a:cubicBezTo>
                <a:cubicBezTo>
                  <a:pt x="2902114" y="512899"/>
                  <a:pt x="2934449" y="516391"/>
                  <a:pt x="2988570" y="488862"/>
                </a:cubicBezTo>
                <a:cubicBezTo>
                  <a:pt x="3042666" y="461333"/>
                  <a:pt x="3097784" y="396832"/>
                  <a:pt x="3101987" y="392915"/>
                </a:cubicBezTo>
                <a:cubicBezTo>
                  <a:pt x="3099879" y="421629"/>
                  <a:pt x="3097797" y="450344"/>
                  <a:pt x="3095702" y="479070"/>
                </a:cubicBezTo>
                <a:cubicBezTo>
                  <a:pt x="3095016" y="488563"/>
                  <a:pt x="3092497" y="501061"/>
                  <a:pt x="3102436" y="506587"/>
                </a:cubicBezTo>
                <a:cubicBezTo>
                  <a:pt x="3114469" y="513273"/>
                  <a:pt x="3119769" y="496608"/>
                  <a:pt x="3123934" y="488376"/>
                </a:cubicBezTo>
                <a:cubicBezTo>
                  <a:pt x="3127937" y="480455"/>
                  <a:pt x="3132327" y="472547"/>
                  <a:pt x="3137040" y="464900"/>
                </a:cubicBezTo>
                <a:lnTo>
                  <a:pt x="3137040" y="464638"/>
                </a:lnTo>
                <a:cubicBezTo>
                  <a:pt x="3149573" y="443895"/>
                  <a:pt x="3165734" y="417064"/>
                  <a:pt x="3189515" y="408208"/>
                </a:cubicBezTo>
                <a:cubicBezTo>
                  <a:pt x="3201462" y="403755"/>
                  <a:pt x="3211824" y="411788"/>
                  <a:pt x="3217087" y="422066"/>
                </a:cubicBezTo>
                <a:cubicBezTo>
                  <a:pt x="3223322" y="434265"/>
                  <a:pt x="3247452" y="490047"/>
                  <a:pt x="3285573" y="490047"/>
                </a:cubicBezTo>
                <a:cubicBezTo>
                  <a:pt x="3323695" y="490047"/>
                  <a:pt x="3354110" y="436872"/>
                  <a:pt x="3385011" y="403168"/>
                </a:cubicBezTo>
                <a:cubicBezTo>
                  <a:pt x="3379586" y="423999"/>
                  <a:pt x="3373239" y="506400"/>
                  <a:pt x="3413393" y="501161"/>
                </a:cubicBezTo>
                <a:cubicBezTo>
                  <a:pt x="3435016" y="498342"/>
                  <a:pt x="3450267" y="473669"/>
                  <a:pt x="3460780" y="456842"/>
                </a:cubicBezTo>
                <a:cubicBezTo>
                  <a:pt x="3467277" y="446427"/>
                  <a:pt x="3477453" y="419322"/>
                  <a:pt x="3487242" y="419521"/>
                </a:cubicBezTo>
                <a:cubicBezTo>
                  <a:pt x="3497018" y="419733"/>
                  <a:pt x="3501483" y="466310"/>
                  <a:pt x="3574147" y="466310"/>
                </a:cubicBezTo>
                <a:cubicBezTo>
                  <a:pt x="3646811" y="466310"/>
                  <a:pt x="3740350" y="348596"/>
                  <a:pt x="3777960" y="304614"/>
                </a:cubicBezTo>
                <a:cubicBezTo>
                  <a:pt x="3774842" y="323375"/>
                  <a:pt x="3764043" y="402819"/>
                  <a:pt x="3761013" y="421579"/>
                </a:cubicBezTo>
                <a:cubicBezTo>
                  <a:pt x="3759741" y="429538"/>
                  <a:pt x="3758456" y="437496"/>
                  <a:pt x="3757184" y="445454"/>
                </a:cubicBezTo>
                <a:cubicBezTo>
                  <a:pt x="3754391" y="463004"/>
                  <a:pt x="3766737" y="486280"/>
                  <a:pt x="3781501" y="462842"/>
                </a:cubicBezTo>
                <a:cubicBezTo>
                  <a:pt x="3794570" y="441500"/>
                  <a:pt x="3808499" y="420444"/>
                  <a:pt x="3824436" y="401110"/>
                </a:cubicBezTo>
                <a:cubicBezTo>
                  <a:pt x="3834537" y="388849"/>
                  <a:pt x="3856410" y="360733"/>
                  <a:pt x="3875165" y="363427"/>
                </a:cubicBezTo>
                <a:cubicBezTo>
                  <a:pt x="3885615" y="362143"/>
                  <a:pt x="3889918" y="379942"/>
                  <a:pt x="3893933" y="386441"/>
                </a:cubicBezTo>
                <a:cubicBezTo>
                  <a:pt x="3912489" y="427504"/>
                  <a:pt x="3941681" y="467619"/>
                  <a:pt x="3991762" y="467619"/>
                </a:cubicBezTo>
                <a:cubicBezTo>
                  <a:pt x="4049786" y="467619"/>
                  <a:pt x="4116177" y="394262"/>
                  <a:pt x="4120380" y="390345"/>
                </a:cubicBezTo>
                <a:cubicBezTo>
                  <a:pt x="4118272" y="419060"/>
                  <a:pt x="4116202" y="447786"/>
                  <a:pt x="4114107" y="476501"/>
                </a:cubicBezTo>
                <a:cubicBezTo>
                  <a:pt x="4113421" y="485993"/>
                  <a:pt x="4110890" y="498504"/>
                  <a:pt x="4120841" y="504030"/>
                </a:cubicBezTo>
                <a:cubicBezTo>
                  <a:pt x="4132863" y="510703"/>
                  <a:pt x="4138175" y="494039"/>
                  <a:pt x="4142327" y="485818"/>
                </a:cubicBezTo>
                <a:cubicBezTo>
                  <a:pt x="4148363" y="473881"/>
                  <a:pt x="4155159" y="461907"/>
                  <a:pt x="4162853" y="450955"/>
                </a:cubicBezTo>
                <a:cubicBezTo>
                  <a:pt x="4165447" y="447263"/>
                  <a:pt x="4170523" y="435862"/>
                  <a:pt x="4175199" y="434689"/>
                </a:cubicBezTo>
                <a:cubicBezTo>
                  <a:pt x="4175822" y="469366"/>
                  <a:pt x="4210539" y="498517"/>
                  <a:pt x="4239795" y="503132"/>
                </a:cubicBezTo>
                <a:cubicBezTo>
                  <a:pt x="4243211" y="503668"/>
                  <a:pt x="4246516" y="503993"/>
                  <a:pt x="4249758" y="504230"/>
                </a:cubicBezTo>
                <a:lnTo>
                  <a:pt x="4410188" y="504242"/>
                </a:lnTo>
                <a:cubicBezTo>
                  <a:pt x="4497417" y="504242"/>
                  <a:pt x="4541324" y="415654"/>
                  <a:pt x="4544031" y="412935"/>
                </a:cubicBezTo>
                <a:cubicBezTo>
                  <a:pt x="4540177" y="441687"/>
                  <a:pt x="4537596" y="499539"/>
                  <a:pt x="4576540" y="506724"/>
                </a:cubicBezTo>
                <a:cubicBezTo>
                  <a:pt x="4593238" y="509581"/>
                  <a:pt x="4611494" y="495648"/>
                  <a:pt x="4623291" y="485394"/>
                </a:cubicBezTo>
                <a:cubicBezTo>
                  <a:pt x="4638056" y="472559"/>
                  <a:pt x="4650950" y="454435"/>
                  <a:pt x="4658108" y="436211"/>
                </a:cubicBezTo>
                <a:cubicBezTo>
                  <a:pt x="4657535" y="446464"/>
                  <a:pt x="4657285" y="458851"/>
                  <a:pt x="4652272" y="468044"/>
                </a:cubicBezTo>
                <a:lnTo>
                  <a:pt x="4634340" y="501061"/>
                </a:lnTo>
                <a:cubicBezTo>
                  <a:pt x="4608988" y="547713"/>
                  <a:pt x="4593737" y="571512"/>
                  <a:pt x="4578274" y="622342"/>
                </a:cubicBezTo>
                <a:cubicBezTo>
                  <a:pt x="4566626" y="660599"/>
                  <a:pt x="4550864" y="717516"/>
                  <a:pt x="4576029" y="753627"/>
                </a:cubicBezTo>
                <a:cubicBezTo>
                  <a:pt x="4594872" y="781281"/>
                  <a:pt x="4616620" y="745918"/>
                  <a:pt x="4624102" y="728867"/>
                </a:cubicBezTo>
                <a:cubicBezTo>
                  <a:pt x="4635936" y="701899"/>
                  <a:pt x="4643780" y="673035"/>
                  <a:pt x="4650750" y="644483"/>
                </a:cubicBezTo>
                <a:cubicBezTo>
                  <a:pt x="4658283" y="613710"/>
                  <a:pt x="4658345" y="609395"/>
                  <a:pt x="4664156" y="578235"/>
                </a:cubicBezTo>
                <a:cubicBezTo>
                  <a:pt x="4668533" y="554810"/>
                  <a:pt x="4672125" y="531222"/>
                  <a:pt x="4675292" y="507610"/>
                </a:cubicBezTo>
                <a:cubicBezTo>
                  <a:pt x="4676564" y="498105"/>
                  <a:pt x="4680679" y="487078"/>
                  <a:pt x="4695170" y="474966"/>
                </a:cubicBezTo>
                <a:cubicBezTo>
                  <a:pt x="4708837" y="463528"/>
                  <a:pt x="4719162" y="455383"/>
                  <a:pt x="4725921" y="448423"/>
                </a:cubicBezTo>
                <a:cubicBezTo>
                  <a:pt x="4733304" y="440839"/>
                  <a:pt x="4737132" y="445591"/>
                  <a:pt x="4738167" y="450206"/>
                </a:cubicBezTo>
                <a:cubicBezTo>
                  <a:pt x="4739701" y="457279"/>
                  <a:pt x="4743005" y="463715"/>
                  <a:pt x="4748567" y="472272"/>
                </a:cubicBezTo>
                <a:cubicBezTo>
                  <a:pt x="4760863" y="491257"/>
                  <a:pt x="4792599" y="500113"/>
                  <a:pt x="4812838" y="496596"/>
                </a:cubicBezTo>
                <a:cubicBezTo>
                  <a:pt x="4831968" y="493265"/>
                  <a:pt x="4851259" y="477598"/>
                  <a:pt x="4859178" y="463154"/>
                </a:cubicBezTo>
                <a:cubicBezTo>
                  <a:pt x="4865251" y="462755"/>
                  <a:pt x="4907674" y="460410"/>
                  <a:pt x="4960498" y="416029"/>
                </a:cubicBezTo>
                <a:cubicBezTo>
                  <a:pt x="4958915" y="436835"/>
                  <a:pt x="4957132" y="459537"/>
                  <a:pt x="4965162" y="479370"/>
                </a:cubicBezTo>
                <a:cubicBezTo>
                  <a:pt x="4969203" y="490484"/>
                  <a:pt x="4983793" y="508184"/>
                  <a:pt x="5011177" y="503918"/>
                </a:cubicBezTo>
                <a:cubicBezTo>
                  <a:pt x="5031304" y="500787"/>
                  <a:pt x="5041293" y="491481"/>
                  <a:pt x="5049598" y="482064"/>
                </a:cubicBezTo>
                <a:cubicBezTo>
                  <a:pt x="5057866" y="472684"/>
                  <a:pt x="5064438" y="461682"/>
                  <a:pt x="5070286" y="450680"/>
                </a:cubicBezTo>
                <a:cubicBezTo>
                  <a:pt x="5073815" y="443994"/>
                  <a:pt x="5076447" y="436236"/>
                  <a:pt x="5080661" y="429924"/>
                </a:cubicBezTo>
                <a:cubicBezTo>
                  <a:pt x="5089453" y="416677"/>
                  <a:pt x="5096586" y="439354"/>
                  <a:pt x="5098669" y="444755"/>
                </a:cubicBezTo>
                <a:cubicBezTo>
                  <a:pt x="5102659" y="455096"/>
                  <a:pt x="5108757" y="465486"/>
                  <a:pt x="5116862" y="473145"/>
                </a:cubicBezTo>
                <a:cubicBezTo>
                  <a:pt x="5131789" y="487253"/>
                  <a:pt x="5147552" y="490371"/>
                  <a:pt x="5168814" y="490147"/>
                </a:cubicBezTo>
                <a:cubicBezTo>
                  <a:pt x="5185710" y="489972"/>
                  <a:pt x="6111176" y="490259"/>
                  <a:pt x="6111176" y="490259"/>
                </a:cubicBezTo>
                <a:lnTo>
                  <a:pt x="8047977" y="488440"/>
                </a:lnTo>
                <a:lnTo>
                  <a:pt x="8041576" y="463884"/>
                </a:lnTo>
                <a:lnTo>
                  <a:pt x="5167117" y="460709"/>
                </a:lnTo>
                <a:cubicBezTo>
                  <a:pt x="5167096" y="460717"/>
                  <a:pt x="5167076" y="460726"/>
                  <a:pt x="5167055" y="460734"/>
                </a:cubicBezTo>
                <a:close/>
                <a:moveTo>
                  <a:pt x="4154623" y="241286"/>
                </a:moveTo>
                <a:cubicBezTo>
                  <a:pt x="4158738" y="211648"/>
                  <a:pt x="4163452" y="182049"/>
                  <a:pt x="4169986" y="152848"/>
                </a:cubicBezTo>
                <a:cubicBezTo>
                  <a:pt x="4175673" y="127526"/>
                  <a:pt x="4181970" y="97914"/>
                  <a:pt x="4198231" y="76921"/>
                </a:cubicBezTo>
                <a:cubicBezTo>
                  <a:pt x="4198855" y="76135"/>
                  <a:pt x="4199503" y="75374"/>
                  <a:pt x="4200164" y="74638"/>
                </a:cubicBezTo>
                <a:cubicBezTo>
                  <a:pt x="4198331" y="76634"/>
                  <a:pt x="4196610" y="78730"/>
                  <a:pt x="4195139" y="80962"/>
                </a:cubicBezTo>
                <a:cubicBezTo>
                  <a:pt x="4198032" y="76547"/>
                  <a:pt x="4201511" y="72293"/>
                  <a:pt x="4205838" y="69374"/>
                </a:cubicBezTo>
                <a:cubicBezTo>
                  <a:pt x="4205202" y="69811"/>
                  <a:pt x="4204653" y="70347"/>
                  <a:pt x="4204067" y="70834"/>
                </a:cubicBezTo>
                <a:cubicBezTo>
                  <a:pt x="4204878" y="70160"/>
                  <a:pt x="4205738" y="69524"/>
                  <a:pt x="4206624" y="68950"/>
                </a:cubicBezTo>
                <a:cubicBezTo>
                  <a:pt x="4207746" y="68227"/>
                  <a:pt x="4208906" y="67541"/>
                  <a:pt x="4210165" y="67029"/>
                </a:cubicBezTo>
                <a:cubicBezTo>
                  <a:pt x="4210315" y="66967"/>
                  <a:pt x="4210415" y="66892"/>
                  <a:pt x="4210564" y="66830"/>
                </a:cubicBezTo>
                <a:cubicBezTo>
                  <a:pt x="4210440" y="66880"/>
                  <a:pt x="4210327" y="66967"/>
                  <a:pt x="4210215" y="67017"/>
                </a:cubicBezTo>
                <a:cubicBezTo>
                  <a:pt x="4211125" y="66655"/>
                  <a:pt x="4212073" y="66356"/>
                  <a:pt x="4213033" y="66119"/>
                </a:cubicBezTo>
                <a:cubicBezTo>
                  <a:pt x="4215253" y="65271"/>
                  <a:pt x="4218483" y="65395"/>
                  <a:pt x="4220403" y="66855"/>
                </a:cubicBezTo>
                <a:cubicBezTo>
                  <a:pt x="4225466" y="78094"/>
                  <a:pt x="4221101" y="94372"/>
                  <a:pt x="4218857" y="105860"/>
                </a:cubicBezTo>
                <a:cubicBezTo>
                  <a:pt x="4215889" y="121065"/>
                  <a:pt x="4211974" y="136071"/>
                  <a:pt x="4207509" y="150902"/>
                </a:cubicBezTo>
                <a:cubicBezTo>
                  <a:pt x="4200127" y="175338"/>
                  <a:pt x="4192308" y="199649"/>
                  <a:pt x="4183392" y="223573"/>
                </a:cubicBezTo>
                <a:cubicBezTo>
                  <a:pt x="4178691" y="236184"/>
                  <a:pt x="4160347" y="286303"/>
                  <a:pt x="4156069" y="284619"/>
                </a:cubicBezTo>
                <a:cubicBezTo>
                  <a:pt x="4150583" y="280228"/>
                  <a:pt x="4153027" y="252786"/>
                  <a:pt x="4154623" y="241273"/>
                </a:cubicBezTo>
                <a:lnTo>
                  <a:pt x="4154623" y="241286"/>
                </a:lnTo>
                <a:close/>
                <a:moveTo>
                  <a:pt x="3136242" y="243855"/>
                </a:moveTo>
                <a:cubicBezTo>
                  <a:pt x="3140357" y="214218"/>
                  <a:pt x="3145071" y="184631"/>
                  <a:pt x="3151606" y="155430"/>
                </a:cubicBezTo>
                <a:cubicBezTo>
                  <a:pt x="3157292" y="130096"/>
                  <a:pt x="3163589" y="100496"/>
                  <a:pt x="3179851" y="79503"/>
                </a:cubicBezTo>
                <a:cubicBezTo>
                  <a:pt x="3180462" y="78705"/>
                  <a:pt x="3181135" y="77944"/>
                  <a:pt x="3181796" y="77195"/>
                </a:cubicBezTo>
                <a:cubicBezTo>
                  <a:pt x="3179950" y="79204"/>
                  <a:pt x="3178229" y="81299"/>
                  <a:pt x="3176746" y="83544"/>
                </a:cubicBezTo>
                <a:cubicBezTo>
                  <a:pt x="3179639" y="79116"/>
                  <a:pt x="3183118" y="74863"/>
                  <a:pt x="3187445" y="71944"/>
                </a:cubicBezTo>
                <a:cubicBezTo>
                  <a:pt x="3186809" y="72381"/>
                  <a:pt x="3186260" y="72929"/>
                  <a:pt x="3185674" y="73403"/>
                </a:cubicBezTo>
                <a:cubicBezTo>
                  <a:pt x="3186497" y="72717"/>
                  <a:pt x="3187358" y="72081"/>
                  <a:pt x="3188243" y="71495"/>
                </a:cubicBezTo>
                <a:cubicBezTo>
                  <a:pt x="3189365" y="70784"/>
                  <a:pt x="3190513" y="70098"/>
                  <a:pt x="3191760" y="69599"/>
                </a:cubicBezTo>
                <a:cubicBezTo>
                  <a:pt x="3191897" y="69549"/>
                  <a:pt x="3192009" y="69462"/>
                  <a:pt x="3192146" y="69399"/>
                </a:cubicBezTo>
                <a:cubicBezTo>
                  <a:pt x="3192022" y="69449"/>
                  <a:pt x="3191922" y="69537"/>
                  <a:pt x="3191797" y="69587"/>
                </a:cubicBezTo>
                <a:cubicBezTo>
                  <a:pt x="3192707" y="69237"/>
                  <a:pt x="3193655" y="68925"/>
                  <a:pt x="3194615" y="68701"/>
                </a:cubicBezTo>
                <a:cubicBezTo>
                  <a:pt x="3196848" y="67840"/>
                  <a:pt x="3200065" y="67965"/>
                  <a:pt x="3201985" y="69437"/>
                </a:cubicBezTo>
                <a:cubicBezTo>
                  <a:pt x="3207048" y="80663"/>
                  <a:pt x="3202696" y="96954"/>
                  <a:pt x="3200439" y="108442"/>
                </a:cubicBezTo>
                <a:cubicBezTo>
                  <a:pt x="3197471" y="123647"/>
                  <a:pt x="3193555" y="138653"/>
                  <a:pt x="3189079" y="153484"/>
                </a:cubicBezTo>
                <a:cubicBezTo>
                  <a:pt x="3181696" y="177932"/>
                  <a:pt x="3173877" y="202231"/>
                  <a:pt x="3164961" y="226155"/>
                </a:cubicBezTo>
                <a:cubicBezTo>
                  <a:pt x="3160260" y="238766"/>
                  <a:pt x="3141916" y="288885"/>
                  <a:pt x="3137639" y="287214"/>
                </a:cubicBezTo>
                <a:cubicBezTo>
                  <a:pt x="3132152" y="282810"/>
                  <a:pt x="3134596" y="255381"/>
                  <a:pt x="3136192" y="243855"/>
                </a:cubicBezTo>
                <a:lnTo>
                  <a:pt x="3136242" y="243855"/>
                </a:lnTo>
                <a:close/>
                <a:moveTo>
                  <a:pt x="2847943" y="265335"/>
                </a:moveTo>
                <a:cubicBezTo>
                  <a:pt x="2847544" y="265697"/>
                  <a:pt x="2847183" y="265859"/>
                  <a:pt x="2846871" y="265796"/>
                </a:cubicBezTo>
                <a:cubicBezTo>
                  <a:pt x="2846846" y="265796"/>
                  <a:pt x="2846821" y="265771"/>
                  <a:pt x="2846796" y="265759"/>
                </a:cubicBezTo>
                <a:cubicBezTo>
                  <a:pt x="2846746" y="265697"/>
                  <a:pt x="2846497" y="265410"/>
                  <a:pt x="2845973" y="264848"/>
                </a:cubicBezTo>
                <a:cubicBezTo>
                  <a:pt x="2843180" y="258799"/>
                  <a:pt x="2852158" y="176772"/>
                  <a:pt x="2865900" y="118109"/>
                </a:cubicBezTo>
                <a:cubicBezTo>
                  <a:pt x="2869155" y="104238"/>
                  <a:pt x="2872659" y="90305"/>
                  <a:pt x="2877099" y="76759"/>
                </a:cubicBezTo>
                <a:cubicBezTo>
                  <a:pt x="2879306" y="69998"/>
                  <a:pt x="2881401" y="63250"/>
                  <a:pt x="2883957" y="56614"/>
                </a:cubicBezTo>
                <a:cubicBezTo>
                  <a:pt x="2885666" y="52198"/>
                  <a:pt x="2888471" y="40997"/>
                  <a:pt x="2892636" y="39213"/>
                </a:cubicBezTo>
                <a:cubicBezTo>
                  <a:pt x="2899695" y="36195"/>
                  <a:pt x="2894308" y="83445"/>
                  <a:pt x="2893784" y="87162"/>
                </a:cubicBezTo>
                <a:cubicBezTo>
                  <a:pt x="2890330" y="109402"/>
                  <a:pt x="2886152" y="131530"/>
                  <a:pt x="2881638" y="153584"/>
                </a:cubicBezTo>
                <a:cubicBezTo>
                  <a:pt x="2877261" y="175051"/>
                  <a:pt x="2853966" y="261880"/>
                  <a:pt x="2847968" y="265322"/>
                </a:cubicBezTo>
                <a:cubicBezTo>
                  <a:pt x="2847960" y="265326"/>
                  <a:pt x="2847951" y="265331"/>
                  <a:pt x="2847943" y="265335"/>
                </a:cubicBezTo>
                <a:close/>
                <a:moveTo>
                  <a:pt x="3449918" y="405214"/>
                </a:moveTo>
                <a:cubicBezTo>
                  <a:pt x="3441950" y="423251"/>
                  <a:pt x="3434493" y="441849"/>
                  <a:pt x="3423269" y="458189"/>
                </a:cubicBezTo>
                <a:cubicBezTo>
                  <a:pt x="3413842" y="471436"/>
                  <a:pt x="3409402" y="466447"/>
                  <a:pt x="3407644" y="452988"/>
                </a:cubicBezTo>
                <a:cubicBezTo>
                  <a:pt x="3404988" y="432806"/>
                  <a:pt x="3408642" y="415767"/>
                  <a:pt x="3415862" y="396944"/>
                </a:cubicBezTo>
                <a:cubicBezTo>
                  <a:pt x="3424479" y="374591"/>
                  <a:pt x="3433919" y="367194"/>
                  <a:pt x="3443072" y="364151"/>
                </a:cubicBezTo>
                <a:cubicBezTo>
                  <a:pt x="3460318" y="358413"/>
                  <a:pt x="3454333" y="395260"/>
                  <a:pt x="3449918" y="405214"/>
                </a:cubicBezTo>
                <a:close/>
                <a:moveTo>
                  <a:pt x="4618578" y="663942"/>
                </a:moveTo>
                <a:cubicBezTo>
                  <a:pt x="4612355" y="683425"/>
                  <a:pt x="4607242" y="705628"/>
                  <a:pt x="4597116" y="723553"/>
                </a:cubicBezTo>
                <a:cubicBezTo>
                  <a:pt x="4592677" y="731723"/>
                  <a:pt x="4591180" y="725112"/>
                  <a:pt x="4590432" y="718888"/>
                </a:cubicBezTo>
                <a:cubicBezTo>
                  <a:pt x="4589584" y="711840"/>
                  <a:pt x="4589809" y="704755"/>
                  <a:pt x="4590295" y="697708"/>
                </a:cubicBezTo>
                <a:cubicBezTo>
                  <a:pt x="4592839" y="661434"/>
                  <a:pt x="4605072" y="627070"/>
                  <a:pt x="4617393" y="593166"/>
                </a:cubicBezTo>
                <a:cubicBezTo>
                  <a:pt x="4624850" y="572635"/>
                  <a:pt x="4639615" y="551180"/>
                  <a:pt x="4641473" y="546977"/>
                </a:cubicBezTo>
                <a:cubicBezTo>
                  <a:pt x="4641797" y="546353"/>
                  <a:pt x="4645176" y="539517"/>
                  <a:pt x="4646024" y="543746"/>
                </a:cubicBezTo>
                <a:cubicBezTo>
                  <a:pt x="4646798" y="547675"/>
                  <a:pt x="4631559" y="623203"/>
                  <a:pt x="4618578" y="663942"/>
                </a:cubicBezTo>
                <a:close/>
                <a:moveTo>
                  <a:pt x="4847331" y="403031"/>
                </a:moveTo>
                <a:lnTo>
                  <a:pt x="4845136" y="399701"/>
                </a:lnTo>
                <a:cubicBezTo>
                  <a:pt x="4842069" y="393875"/>
                  <a:pt x="4843653" y="386254"/>
                  <a:pt x="4846595" y="380728"/>
                </a:cubicBezTo>
                <a:cubicBezTo>
                  <a:pt x="4847456" y="388188"/>
                  <a:pt x="4847917" y="395510"/>
                  <a:pt x="4847331" y="403031"/>
                </a:cubicBezTo>
                <a:close/>
              </a:path>
            </a:pathLst>
          </a:custGeom>
          <a:solidFill>
            <a:schemeClr val="tx1"/>
          </a:solidFill>
          <a:ln w="12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5B14A-C66E-B84C-2BAC-D5C2BC67AF46}"/>
              </a:ext>
            </a:extLst>
          </p:cNvPr>
          <p:cNvSpPr txBox="1"/>
          <p:nvPr/>
        </p:nvSpPr>
        <p:spPr>
          <a:xfrm>
            <a:off x="5116274" y="2752232"/>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5" name="Rectangle: Rounded Corners 4">
            <a:extLst>
              <a:ext uri="{FF2B5EF4-FFF2-40B4-BE49-F238E27FC236}">
                <a16:creationId xmlns:a16="http://schemas.microsoft.com/office/drawing/2014/main" id="{83F847F7-3BC9-6ED8-CB72-9DD2EBB08E20}"/>
              </a:ext>
            </a:extLst>
          </p:cNvPr>
          <p:cNvSpPr/>
          <p:nvPr/>
        </p:nvSpPr>
        <p:spPr bwMode="gray">
          <a:xfrm>
            <a:off x="475101" y="5332974"/>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AI isn’t just an add-on in learning it’s becoming the new interface between students and knowledge</a:t>
            </a:r>
            <a:r>
              <a:rPr lang="en-US" sz="1600" dirty="0"/>
              <a:t>.</a:t>
            </a:r>
          </a:p>
        </p:txBody>
      </p:sp>
      <p:sp>
        <p:nvSpPr>
          <p:cNvPr id="8" name="Title 7">
            <a:extLst>
              <a:ext uri="{FF2B5EF4-FFF2-40B4-BE49-F238E27FC236}">
                <a16:creationId xmlns:a16="http://schemas.microsoft.com/office/drawing/2014/main" id="{106EAD50-98F5-7531-A9F4-C4E388CA1588}"/>
              </a:ext>
            </a:extLst>
          </p:cNvPr>
          <p:cNvSpPr>
            <a:spLocks noGrp="1"/>
          </p:cNvSpPr>
          <p:nvPr>
            <p:ph type="title"/>
          </p:nvPr>
        </p:nvSpPr>
        <p:spPr>
          <a:xfrm>
            <a:off x="383054" y="377689"/>
            <a:ext cx="11188700" cy="334099"/>
          </a:xfrm>
        </p:spPr>
        <p:txBody>
          <a:bodyPr/>
          <a:lstStyle/>
          <a:p>
            <a:r>
              <a:rPr lang="en-US" sz="2800" b="1" dirty="0"/>
              <a:t>Why This Matters – The Shift Towards AI-Centric Learning Experiences</a:t>
            </a:r>
            <a:endParaRPr lang="en-IN" sz="2800" b="1" dirty="0"/>
          </a:p>
        </p:txBody>
      </p:sp>
      <p:sp>
        <p:nvSpPr>
          <p:cNvPr id="15" name="Slide Number Placeholder 2">
            <a:extLst>
              <a:ext uri="{FF2B5EF4-FFF2-40B4-BE49-F238E27FC236}">
                <a16:creationId xmlns:a16="http://schemas.microsoft.com/office/drawing/2014/main" id="{27B78C37-0CF9-7CB8-4732-7DC55397B8B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TextBox 33">
            <a:extLst>
              <a:ext uri="{FF2B5EF4-FFF2-40B4-BE49-F238E27FC236}">
                <a16:creationId xmlns:a16="http://schemas.microsoft.com/office/drawing/2014/main" id="{D766A257-1595-D025-E10E-E5022A7581C9}"/>
              </a:ext>
            </a:extLst>
          </p:cNvPr>
          <p:cNvSpPr txBox="1"/>
          <p:nvPr/>
        </p:nvSpPr>
        <p:spPr>
          <a:xfrm>
            <a:off x="355226" y="1068922"/>
            <a:ext cx="11520399" cy="3816429"/>
          </a:xfrm>
          <a:prstGeom prst="rect">
            <a:avLst/>
          </a:prstGeom>
          <a:noFill/>
        </p:spPr>
        <p:txBody>
          <a:bodyPr wrap="square">
            <a:spAutoFit/>
          </a:bodyPr>
          <a:lstStyle/>
          <a:p>
            <a:pPr>
              <a:spcAft>
                <a:spcPts val="1000"/>
              </a:spcAft>
            </a:pPr>
            <a:r>
              <a:rPr lang="en-US" sz="2400" b="1" dirty="0"/>
              <a:t>Content:</a:t>
            </a:r>
            <a:endParaRPr lang="en-US" sz="2400" dirty="0"/>
          </a:p>
          <a:p>
            <a:pPr marL="457200" indent="-457200">
              <a:spcAft>
                <a:spcPts val="1000"/>
              </a:spcAft>
              <a:buFont typeface="Wingdings" panose="05000000000000000000" pitchFamily="2" charset="2"/>
              <a:buChar char="Ø"/>
            </a:pPr>
            <a:r>
              <a:rPr lang="en-US" sz="2400" dirty="0"/>
              <a:t>Global e-learning market to hit </a:t>
            </a:r>
            <a:r>
              <a:rPr lang="en-US" sz="2400" b="1" dirty="0"/>
              <a:t>$400B by 2030</a:t>
            </a:r>
            <a:r>
              <a:rPr lang="en-US" sz="2400" dirty="0"/>
              <a:t>; AI-driven personalization is now a baseline expectation.</a:t>
            </a:r>
          </a:p>
          <a:p>
            <a:pPr marL="457200" indent="-457200">
              <a:spcAft>
                <a:spcPts val="1000"/>
              </a:spcAft>
              <a:buFont typeface="Wingdings" panose="05000000000000000000" pitchFamily="2" charset="2"/>
              <a:buChar char="Ø"/>
            </a:pPr>
            <a:r>
              <a:rPr lang="en-US" sz="2400" dirty="0"/>
              <a:t>Intent: Identify </a:t>
            </a:r>
            <a:r>
              <a:rPr lang="en-US" sz="2400" b="1" dirty="0"/>
              <a:t>what works</a:t>
            </a:r>
            <a:r>
              <a:rPr lang="en-US" sz="2400" dirty="0"/>
              <a:t>, </a:t>
            </a:r>
            <a:r>
              <a:rPr lang="en-US" sz="2400" b="1" dirty="0"/>
              <a:t>what’s broken</a:t>
            </a:r>
            <a:r>
              <a:rPr lang="en-US" sz="2400" dirty="0"/>
              <a:t>, and </a:t>
            </a:r>
            <a:r>
              <a:rPr lang="en-US" sz="2400" b="1" dirty="0"/>
              <a:t>how to leapfrog competition</a:t>
            </a:r>
            <a:r>
              <a:rPr lang="en-US" sz="2400" dirty="0"/>
              <a:t>.</a:t>
            </a:r>
          </a:p>
          <a:p>
            <a:pPr marL="457200" indent="-457200">
              <a:spcAft>
                <a:spcPts val="1000"/>
              </a:spcAft>
              <a:buFont typeface="Wingdings" panose="05000000000000000000" pitchFamily="2" charset="2"/>
              <a:buChar char="Ø"/>
            </a:pPr>
            <a:r>
              <a:rPr lang="en-US" sz="2400" dirty="0"/>
              <a:t>Scope:</a:t>
            </a:r>
          </a:p>
          <a:p>
            <a:pPr marL="800100" lvl="1" indent="-342900">
              <a:spcAft>
                <a:spcPts val="1000"/>
              </a:spcAft>
              <a:buFont typeface="Wingdings" panose="05000000000000000000" pitchFamily="2" charset="2"/>
              <a:buChar char="§"/>
            </a:pPr>
            <a:r>
              <a:rPr lang="en-US" sz="2400" dirty="0"/>
              <a:t>Product teardown of Coursera (Tasks 1–3)</a:t>
            </a:r>
          </a:p>
          <a:p>
            <a:pPr marL="800100" lvl="1" indent="-342900">
              <a:spcAft>
                <a:spcPts val="1000"/>
              </a:spcAft>
              <a:buFont typeface="Wingdings" panose="05000000000000000000" pitchFamily="2" charset="2"/>
              <a:buChar char="§"/>
            </a:pPr>
            <a:r>
              <a:rPr lang="en-US" sz="2400" dirty="0"/>
              <a:t>Competitive &amp; business opportunity mapping (Task 4)</a:t>
            </a:r>
          </a:p>
          <a:p>
            <a:pPr marL="800100" lvl="1" indent="-342900">
              <a:spcAft>
                <a:spcPts val="1000"/>
              </a:spcAft>
              <a:buFont typeface="Wingdings" panose="05000000000000000000" pitchFamily="2" charset="2"/>
              <a:buChar char="§"/>
            </a:pPr>
            <a:r>
              <a:rPr lang="en-US" sz="2400" dirty="0" err="1"/>
              <a:t>ImmverseAI</a:t>
            </a:r>
            <a:r>
              <a:rPr lang="en-US" sz="2400" dirty="0"/>
              <a:t> LMS redesign blueprint (North Star Task)</a:t>
            </a:r>
          </a:p>
        </p:txBody>
      </p:sp>
    </p:spTree>
    <p:extLst>
      <p:ext uri="{BB962C8B-B14F-4D97-AF65-F5344CB8AC3E}">
        <p14:creationId xmlns:p14="http://schemas.microsoft.com/office/powerpoint/2010/main" val="3718830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4AB5B55-2255-DBC7-FDB1-757D60CB3A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297694" y="281405"/>
            <a:ext cx="10515600" cy="607411"/>
          </a:xfrm>
        </p:spPr>
        <p:txBody>
          <a:bodyPr/>
          <a:lstStyle/>
          <a:p>
            <a:r>
              <a:rPr lang="en-US" sz="2800" b="1" dirty="0"/>
              <a:t>Coursera – A Mature Benchmark in AI-Enabled Learning</a:t>
            </a:r>
            <a:endParaRPr lang="en-IN" sz="2800" b="1" dirty="0"/>
          </a:p>
        </p:txBody>
      </p:sp>
      <p:sp>
        <p:nvSpPr>
          <p:cNvPr id="3" name="TextBox 2">
            <a:extLst>
              <a:ext uri="{FF2B5EF4-FFF2-40B4-BE49-F238E27FC236}">
                <a16:creationId xmlns:a16="http://schemas.microsoft.com/office/drawing/2014/main" id="{1325B14A-C66E-B84C-2BAC-D5C2BC67AF46}"/>
              </a:ext>
            </a:extLst>
          </p:cNvPr>
          <p:cNvSpPr txBox="1"/>
          <p:nvPr/>
        </p:nvSpPr>
        <p:spPr>
          <a:xfrm>
            <a:off x="5116274" y="2696648"/>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21" name="Rectangle: Rounded Corners 20">
            <a:extLst>
              <a:ext uri="{FF2B5EF4-FFF2-40B4-BE49-F238E27FC236}">
                <a16:creationId xmlns:a16="http://schemas.microsoft.com/office/drawing/2014/main" id="{1AA04D66-E51A-A5D5-9EF4-1B401E2DA79C}"/>
              </a:ext>
            </a:extLst>
          </p:cNvPr>
          <p:cNvSpPr/>
          <p:nvPr/>
        </p:nvSpPr>
        <p:spPr bwMode="gray">
          <a:xfrm>
            <a:off x="475101" y="5766347"/>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Coursera shows that credibility + scalability + AI-driven personalization is the winning triangle in modern EdTech</a:t>
            </a:r>
            <a:r>
              <a:rPr lang="en-US" sz="1600" dirty="0"/>
              <a:t>.</a:t>
            </a:r>
          </a:p>
        </p:txBody>
      </p:sp>
      <p:grpSp>
        <p:nvGrpSpPr>
          <p:cNvPr id="25" name="Group 24">
            <a:extLst>
              <a:ext uri="{FF2B5EF4-FFF2-40B4-BE49-F238E27FC236}">
                <a16:creationId xmlns:a16="http://schemas.microsoft.com/office/drawing/2014/main" id="{F7E548A2-DBB1-BC66-0FCE-67C9105EA74D}"/>
              </a:ext>
            </a:extLst>
          </p:cNvPr>
          <p:cNvGrpSpPr/>
          <p:nvPr/>
        </p:nvGrpSpPr>
        <p:grpSpPr>
          <a:xfrm>
            <a:off x="291920" y="905363"/>
            <a:ext cx="11331545" cy="1191242"/>
            <a:chOff x="291920" y="1080427"/>
            <a:chExt cx="11331545" cy="1203154"/>
          </a:xfrm>
        </p:grpSpPr>
        <p:sp>
          <p:nvSpPr>
            <p:cNvPr id="26" name="Oval 25">
              <a:extLst>
                <a:ext uri="{FF2B5EF4-FFF2-40B4-BE49-F238E27FC236}">
                  <a16:creationId xmlns:a16="http://schemas.microsoft.com/office/drawing/2014/main" id="{EEA6CA43-3B1D-870C-08DD-4E7E011B9513}"/>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7">
              <a:extLst>
                <a:ext uri="{FF2B5EF4-FFF2-40B4-BE49-F238E27FC236}">
                  <a16:creationId xmlns:a16="http://schemas.microsoft.com/office/drawing/2014/main" id="{65080DBB-6932-B20B-F699-7A6E88773675}"/>
                </a:ext>
              </a:extLst>
            </p:cNvPr>
            <p:cNvSpPr txBox="1"/>
            <p:nvPr/>
          </p:nvSpPr>
          <p:spPr>
            <a:xfrm>
              <a:off x="1196410" y="108042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Target Audience</a:t>
              </a:r>
            </a:p>
          </p:txBody>
        </p:sp>
        <p:sp>
          <p:nvSpPr>
            <p:cNvPr id="28" name="TextBox 27">
              <a:extLst>
                <a:ext uri="{FF2B5EF4-FFF2-40B4-BE49-F238E27FC236}">
                  <a16:creationId xmlns:a16="http://schemas.microsoft.com/office/drawing/2014/main" id="{2B67A783-F3FA-66CC-67AB-FCAF05C3415A}"/>
                </a:ext>
              </a:extLst>
            </p:cNvPr>
            <p:cNvSpPr txBox="1"/>
            <p:nvPr/>
          </p:nvSpPr>
          <p:spPr>
            <a:xfrm>
              <a:off x="1196411" y="1682004"/>
              <a:ext cx="10427054" cy="601577"/>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Students, professionals, corporates, governments.</a:t>
              </a:r>
              <a:r>
                <a:rPr kumimoji="0" lang="en-US" sz="1500" b="1" i="1" u="none" strike="noStrike" kern="1200" cap="none" spc="0" normalizeH="0" baseline="0" noProof="0" dirty="0">
                  <a:ln>
                    <a:noFill/>
                  </a:ln>
                  <a:solidFill>
                    <a:srgbClr val="00A3E0"/>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 </a:t>
              </a:r>
              <a:endParaRPr kumimoji="0" lang="en-AU" sz="1500" b="0" i="1" u="none" strike="noStrike" kern="1200" cap="none" spc="0" normalizeH="0" baseline="0" noProof="0" dirty="0">
                <a:ln>
                  <a:noFill/>
                </a:ln>
                <a:solidFill>
                  <a:srgbClr val="3F3F3F"/>
                </a:solidFill>
                <a:effectLst/>
                <a:uLnTx/>
                <a:uFillTx/>
                <a:latin typeface="Calibri"/>
                <a:ea typeface="Verdana" panose="020B0604030504040204" pitchFamily="34" charset="0"/>
                <a:cs typeface="Verdana" panose="020B0604030504040204" pitchFamily="34" charset="0"/>
                <a:sym typeface="Verdana" panose="020B0604030504040204" pitchFamily="34" charset="0"/>
              </a:endParaRPr>
            </a:p>
          </p:txBody>
        </p:sp>
        <p:cxnSp>
          <p:nvCxnSpPr>
            <p:cNvPr id="29" name="Straight Connector 28">
              <a:extLst>
                <a:ext uri="{FF2B5EF4-FFF2-40B4-BE49-F238E27FC236}">
                  <a16:creationId xmlns:a16="http://schemas.microsoft.com/office/drawing/2014/main" id="{E777D7A8-571D-3CB9-8E09-29480A6C29C3}"/>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30" name="Oval 29">
              <a:extLst>
                <a:ext uri="{FF2B5EF4-FFF2-40B4-BE49-F238E27FC236}">
                  <a16:creationId xmlns:a16="http://schemas.microsoft.com/office/drawing/2014/main" id="{D9D7B3D3-4F9E-F190-602D-7669483E1845}"/>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#1</a:t>
              </a:r>
            </a:p>
          </p:txBody>
        </p:sp>
      </p:grpSp>
      <p:grpSp>
        <p:nvGrpSpPr>
          <p:cNvPr id="31" name="Group 30">
            <a:extLst>
              <a:ext uri="{FF2B5EF4-FFF2-40B4-BE49-F238E27FC236}">
                <a16:creationId xmlns:a16="http://schemas.microsoft.com/office/drawing/2014/main" id="{105E8F6C-09C8-E7CD-2293-F0DC180635AB}"/>
              </a:ext>
            </a:extLst>
          </p:cNvPr>
          <p:cNvGrpSpPr/>
          <p:nvPr/>
        </p:nvGrpSpPr>
        <p:grpSpPr>
          <a:xfrm>
            <a:off x="291920" y="1888091"/>
            <a:ext cx="11331545" cy="1203154"/>
            <a:chOff x="291920" y="1080427"/>
            <a:chExt cx="11331545" cy="1203154"/>
          </a:xfrm>
        </p:grpSpPr>
        <p:sp>
          <p:nvSpPr>
            <p:cNvPr id="32" name="Oval 31">
              <a:extLst>
                <a:ext uri="{FF2B5EF4-FFF2-40B4-BE49-F238E27FC236}">
                  <a16:creationId xmlns:a16="http://schemas.microsoft.com/office/drawing/2014/main" id="{338C6A06-15BD-AECF-0984-B26033A3E78A}"/>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33" name="TextBox 27">
              <a:extLst>
                <a:ext uri="{FF2B5EF4-FFF2-40B4-BE49-F238E27FC236}">
                  <a16:creationId xmlns:a16="http://schemas.microsoft.com/office/drawing/2014/main" id="{F232C823-E2BC-F69E-FE02-886FFDA4CDED}"/>
                </a:ext>
              </a:extLst>
            </p:cNvPr>
            <p:cNvSpPr txBox="1"/>
            <p:nvPr/>
          </p:nvSpPr>
          <p:spPr>
            <a:xfrm>
              <a:off x="1196410" y="108042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Value Proposition</a:t>
              </a:r>
            </a:p>
          </p:txBody>
        </p:sp>
        <p:sp>
          <p:nvSpPr>
            <p:cNvPr id="34" name="TextBox 27">
              <a:extLst>
                <a:ext uri="{FF2B5EF4-FFF2-40B4-BE49-F238E27FC236}">
                  <a16:creationId xmlns:a16="http://schemas.microsoft.com/office/drawing/2014/main" id="{B221E568-44CF-F2EB-01A3-0AB95D915900}"/>
                </a:ext>
              </a:extLst>
            </p:cNvPr>
            <p:cNvSpPr txBox="1"/>
            <p:nvPr/>
          </p:nvSpPr>
          <p:spPr>
            <a:xfrm>
              <a:off x="1196411" y="1682004"/>
              <a:ext cx="10427054"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Access world-class education from anywhere, anytime, with recognized credentials.</a:t>
              </a:r>
            </a:p>
          </p:txBody>
        </p:sp>
        <p:cxnSp>
          <p:nvCxnSpPr>
            <p:cNvPr id="35" name="Straight Connector 34">
              <a:extLst>
                <a:ext uri="{FF2B5EF4-FFF2-40B4-BE49-F238E27FC236}">
                  <a16:creationId xmlns:a16="http://schemas.microsoft.com/office/drawing/2014/main" id="{9215B035-524C-C00E-5763-B99FCFE9D8C2}"/>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36" name="Oval 35">
              <a:extLst>
                <a:ext uri="{FF2B5EF4-FFF2-40B4-BE49-F238E27FC236}">
                  <a16:creationId xmlns:a16="http://schemas.microsoft.com/office/drawing/2014/main" id="{B90BF58C-ED8B-3D44-83A7-48A00B3FA090}"/>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#2</a:t>
              </a:r>
            </a:p>
          </p:txBody>
        </p:sp>
      </p:grpSp>
      <p:grpSp>
        <p:nvGrpSpPr>
          <p:cNvPr id="37" name="Group 36">
            <a:extLst>
              <a:ext uri="{FF2B5EF4-FFF2-40B4-BE49-F238E27FC236}">
                <a16:creationId xmlns:a16="http://schemas.microsoft.com/office/drawing/2014/main" id="{13BD4CF3-3A1C-DF34-17B8-DB17FBE26623}"/>
              </a:ext>
            </a:extLst>
          </p:cNvPr>
          <p:cNvGrpSpPr/>
          <p:nvPr/>
        </p:nvGrpSpPr>
        <p:grpSpPr>
          <a:xfrm>
            <a:off x="297694" y="2857269"/>
            <a:ext cx="11821421" cy="1191817"/>
            <a:chOff x="291920" y="1091764"/>
            <a:chExt cx="11821421" cy="1191817"/>
          </a:xfrm>
        </p:grpSpPr>
        <p:sp>
          <p:nvSpPr>
            <p:cNvPr id="38" name="Oval 37">
              <a:extLst>
                <a:ext uri="{FF2B5EF4-FFF2-40B4-BE49-F238E27FC236}">
                  <a16:creationId xmlns:a16="http://schemas.microsoft.com/office/drawing/2014/main" id="{13D3EF15-D655-45C3-07DF-42C20E4B07FD}"/>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39" name="TextBox 27">
              <a:extLst>
                <a:ext uri="{FF2B5EF4-FFF2-40B4-BE49-F238E27FC236}">
                  <a16:creationId xmlns:a16="http://schemas.microsoft.com/office/drawing/2014/main" id="{AF882721-A5FC-13A9-BC06-0BEEDB72495B}"/>
                </a:ext>
              </a:extLst>
            </p:cNvPr>
            <p:cNvSpPr txBox="1"/>
            <p:nvPr/>
          </p:nvSpPr>
          <p:spPr>
            <a:xfrm>
              <a:off x="1196410" y="1091764"/>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Core Stats</a:t>
              </a:r>
            </a:p>
          </p:txBody>
        </p:sp>
        <p:sp>
          <p:nvSpPr>
            <p:cNvPr id="40" name="TextBox 27">
              <a:extLst>
                <a:ext uri="{FF2B5EF4-FFF2-40B4-BE49-F238E27FC236}">
                  <a16:creationId xmlns:a16="http://schemas.microsoft.com/office/drawing/2014/main" id="{83FF9791-795E-52D0-8AEC-5B63F6591FFF}"/>
                </a:ext>
              </a:extLst>
            </p:cNvPr>
            <p:cNvSpPr txBox="1"/>
            <p:nvPr/>
          </p:nvSpPr>
          <p:spPr>
            <a:xfrm>
              <a:off x="1196410" y="1682004"/>
              <a:ext cx="10916931"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6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92M+ learners, 7,000+ courses, 1,500 guided projects, 40+ degrees.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1600" b="1" i="1" dirty="0">
                  <a:latin typeface="Calibri"/>
                  <a:ea typeface="Verdana" panose="020B0604030504040204" pitchFamily="34" charset="0"/>
                  <a:cs typeface="Verdana" panose="020B0604030504040204" pitchFamily="34" charset="0"/>
                  <a:sym typeface="Verdana" panose="020B0604030504040204" pitchFamily="34" charset="0"/>
                </a:rPr>
                <a:t>275+ partner universities &amp; companies (Google, Meta, Stanford).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Languages: 60+.</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Pricing: Freemium → Coursera Plus → Degrees.</a:t>
              </a:r>
            </a:p>
          </p:txBody>
        </p:sp>
        <p:cxnSp>
          <p:nvCxnSpPr>
            <p:cNvPr id="41" name="Straight Connector 40">
              <a:extLst>
                <a:ext uri="{FF2B5EF4-FFF2-40B4-BE49-F238E27FC236}">
                  <a16:creationId xmlns:a16="http://schemas.microsoft.com/office/drawing/2014/main" id="{FF09B6A6-10EA-A234-1EDB-0ED7913E8174}"/>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42" name="Oval 41">
              <a:extLst>
                <a:ext uri="{FF2B5EF4-FFF2-40B4-BE49-F238E27FC236}">
                  <a16:creationId xmlns:a16="http://schemas.microsoft.com/office/drawing/2014/main" id="{03C0E778-1970-585D-AC90-F1B5D9B64DFF}"/>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#3</a:t>
              </a:r>
            </a:p>
          </p:txBody>
        </p:sp>
      </p:grpSp>
      <p:grpSp>
        <p:nvGrpSpPr>
          <p:cNvPr id="43" name="Group 42">
            <a:extLst>
              <a:ext uri="{FF2B5EF4-FFF2-40B4-BE49-F238E27FC236}">
                <a16:creationId xmlns:a16="http://schemas.microsoft.com/office/drawing/2014/main" id="{8B072874-C659-770B-C2ED-63833CC161BC}"/>
              </a:ext>
            </a:extLst>
          </p:cNvPr>
          <p:cNvGrpSpPr/>
          <p:nvPr/>
        </p:nvGrpSpPr>
        <p:grpSpPr>
          <a:xfrm>
            <a:off x="290095" y="4379936"/>
            <a:ext cx="11821421" cy="1156914"/>
            <a:chOff x="291920" y="1126667"/>
            <a:chExt cx="11821421" cy="1156914"/>
          </a:xfrm>
        </p:grpSpPr>
        <p:sp>
          <p:nvSpPr>
            <p:cNvPr id="44" name="Oval 43">
              <a:extLst>
                <a:ext uri="{FF2B5EF4-FFF2-40B4-BE49-F238E27FC236}">
                  <a16:creationId xmlns:a16="http://schemas.microsoft.com/office/drawing/2014/main" id="{CD4421BF-BF1F-A0EF-6454-513EC1F96C59}"/>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45" name="TextBox 27">
              <a:extLst>
                <a:ext uri="{FF2B5EF4-FFF2-40B4-BE49-F238E27FC236}">
                  <a16:creationId xmlns:a16="http://schemas.microsoft.com/office/drawing/2014/main" id="{BA9F3D3E-0600-D99D-9DFD-083D91A2B15A}"/>
                </a:ext>
              </a:extLst>
            </p:cNvPr>
            <p:cNvSpPr txBox="1"/>
            <p:nvPr/>
          </p:nvSpPr>
          <p:spPr>
            <a:xfrm>
              <a:off x="1230612" y="112666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Technical Differentiators</a:t>
              </a:r>
            </a:p>
          </p:txBody>
        </p:sp>
        <p:sp>
          <p:nvSpPr>
            <p:cNvPr id="46" name="TextBox 27">
              <a:extLst>
                <a:ext uri="{FF2B5EF4-FFF2-40B4-BE49-F238E27FC236}">
                  <a16:creationId xmlns:a16="http://schemas.microsoft.com/office/drawing/2014/main" id="{E1C22160-2B9A-3E21-5805-5A1A5FC0B78F}"/>
                </a:ext>
              </a:extLst>
            </p:cNvPr>
            <p:cNvSpPr txBox="1"/>
            <p:nvPr/>
          </p:nvSpPr>
          <p:spPr>
            <a:xfrm>
              <a:off x="1196410" y="1682004"/>
              <a:ext cx="10916931"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6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ML-driven recommendation engine (collaborative + content-based).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1600" b="1" i="1" dirty="0">
                  <a:latin typeface="Calibri"/>
                  <a:ea typeface="Verdana" panose="020B0604030504040204" pitchFamily="34" charset="0"/>
                  <a:cs typeface="Verdana" panose="020B0604030504040204" pitchFamily="34" charset="0"/>
                  <a:sym typeface="Verdana" panose="020B0604030504040204" pitchFamily="34" charset="0"/>
                </a:rPr>
                <a:t>NLP-powered grading for open-ended assessments.</a:t>
              </a: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 </a:t>
              </a:r>
            </a:p>
          </p:txBody>
        </p:sp>
        <p:cxnSp>
          <p:nvCxnSpPr>
            <p:cNvPr id="47" name="Straight Connector 46">
              <a:extLst>
                <a:ext uri="{FF2B5EF4-FFF2-40B4-BE49-F238E27FC236}">
                  <a16:creationId xmlns:a16="http://schemas.microsoft.com/office/drawing/2014/main" id="{A28DE41C-016C-BE8C-E7D9-1A3F56878B35}"/>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48" name="Oval 47">
              <a:extLst>
                <a:ext uri="{FF2B5EF4-FFF2-40B4-BE49-F238E27FC236}">
                  <a16:creationId xmlns:a16="http://schemas.microsoft.com/office/drawing/2014/main" id="{5AD79F62-F401-B305-1D30-243AC0A60A0C}"/>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#3</a:t>
              </a:r>
            </a:p>
          </p:txBody>
        </p:sp>
      </p:grpSp>
    </p:spTree>
    <p:extLst>
      <p:ext uri="{BB962C8B-B14F-4D97-AF65-F5344CB8AC3E}">
        <p14:creationId xmlns:p14="http://schemas.microsoft.com/office/powerpoint/2010/main" val="3498007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40856" y="215887"/>
            <a:ext cx="10515600" cy="607411"/>
          </a:xfrm>
        </p:spPr>
        <p:txBody>
          <a:bodyPr/>
          <a:lstStyle/>
          <a:p>
            <a:r>
              <a:rPr lang="en-IN" sz="3200" b="1" dirty="0"/>
              <a:t>User Journey</a:t>
            </a:r>
          </a:p>
        </p:txBody>
      </p:sp>
      <p:sp>
        <p:nvSpPr>
          <p:cNvPr id="3" name="TextBox 2">
            <a:extLst>
              <a:ext uri="{FF2B5EF4-FFF2-40B4-BE49-F238E27FC236}">
                <a16:creationId xmlns:a16="http://schemas.microsoft.com/office/drawing/2014/main" id="{1325B14A-C66E-B84C-2BAC-D5C2BC67AF46}"/>
              </a:ext>
            </a:extLst>
          </p:cNvPr>
          <p:cNvSpPr txBox="1"/>
          <p:nvPr/>
        </p:nvSpPr>
        <p:spPr>
          <a:xfrm>
            <a:off x="5116274" y="2752232"/>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E6FA516-AC0D-7FFF-2BB4-44BFC846D61A}"/>
              </a:ext>
            </a:extLst>
          </p:cNvPr>
          <p:cNvSpPr txBox="1"/>
          <p:nvPr/>
        </p:nvSpPr>
        <p:spPr>
          <a:xfrm>
            <a:off x="6769836" y="2111262"/>
            <a:ext cx="5040277" cy="1308050"/>
          </a:xfrm>
          <a:prstGeom prst="rect">
            <a:avLst/>
          </a:prstGeom>
          <a:noFill/>
        </p:spPr>
        <p:txBody>
          <a:bodyPr wrap="square" lIns="0" tIns="0" rIns="0" bIns="0" rtlCol="0">
            <a:spAutoFit/>
          </a:bodyPr>
          <a:lstStyle/>
          <a:p>
            <a:pPr algn="just">
              <a:spcBef>
                <a:spcPts val="600"/>
              </a:spcBef>
              <a:buSzPct val="100000"/>
            </a:pPr>
            <a:endParaRPr lang="en-GB" sz="1600" dirty="0"/>
          </a:p>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grpSp>
        <p:nvGrpSpPr>
          <p:cNvPr id="26" name="Group 25">
            <a:extLst>
              <a:ext uri="{FF2B5EF4-FFF2-40B4-BE49-F238E27FC236}">
                <a16:creationId xmlns:a16="http://schemas.microsoft.com/office/drawing/2014/main" id="{5C0DA0B8-E68B-0E1F-8D48-B9263AF37A19}"/>
              </a:ext>
            </a:extLst>
          </p:cNvPr>
          <p:cNvGrpSpPr/>
          <p:nvPr/>
        </p:nvGrpSpPr>
        <p:grpSpPr>
          <a:xfrm>
            <a:off x="194163" y="860399"/>
            <a:ext cx="11803674" cy="3539895"/>
            <a:chOff x="180826" y="1707111"/>
            <a:chExt cx="11803674" cy="3539895"/>
          </a:xfrm>
        </p:grpSpPr>
        <p:sp>
          <p:nvSpPr>
            <p:cNvPr id="27" name="Freeform: Shape 26">
              <a:extLst>
                <a:ext uri="{FF2B5EF4-FFF2-40B4-BE49-F238E27FC236}">
                  <a16:creationId xmlns:a16="http://schemas.microsoft.com/office/drawing/2014/main" id="{70CDBA53-A22D-A7DA-4476-38D23CF5F362}"/>
                </a:ext>
              </a:extLst>
            </p:cNvPr>
            <p:cNvSpPr/>
            <p:nvPr/>
          </p:nvSpPr>
          <p:spPr>
            <a:xfrm>
              <a:off x="180826" y="3012123"/>
              <a:ext cx="2190136" cy="1444524"/>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98284" rIns="98284" bIns="428089" numCol="1" spcCol="1270" anchor="t" anchorCtr="0">
              <a:noAutofit/>
            </a:bodyPr>
            <a:lstStyle/>
            <a:p>
              <a:pPr marL="0" lvl="1" algn="l" defTabSz="1466850">
                <a:lnSpc>
                  <a:spcPct val="90000"/>
                </a:lnSpc>
                <a:spcBef>
                  <a:spcPct val="0"/>
                </a:spcBef>
                <a:spcAft>
                  <a:spcPct val="15000"/>
                </a:spcAft>
              </a:pPr>
              <a:r>
                <a:rPr lang="en-US" sz="1600" kern="1200" dirty="0"/>
                <a:t>Simple sign-up → goal selection → AI suggests tailored courses.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28" name="Shape 27">
              <a:extLst>
                <a:ext uri="{FF2B5EF4-FFF2-40B4-BE49-F238E27FC236}">
                  <a16:creationId xmlns:a16="http://schemas.microsoft.com/office/drawing/2014/main" id="{27D6FA09-CE22-6482-9860-3A92DD60D575}"/>
                </a:ext>
              </a:extLst>
            </p:cNvPr>
            <p:cNvSpPr/>
            <p:nvPr/>
          </p:nvSpPr>
          <p:spPr>
            <a:xfrm>
              <a:off x="1486159" y="3168588"/>
              <a:ext cx="2078418" cy="2078418"/>
            </a:xfrm>
            <a:prstGeom prst="leftCircularArrow">
              <a:avLst>
                <a:gd name="adj1" fmla="val 3252"/>
                <a:gd name="adj2" fmla="val 401185"/>
                <a:gd name="adj3" fmla="val 2176695"/>
                <a:gd name="adj4" fmla="val 9024489"/>
                <a:gd name="adj5" fmla="val 3795"/>
              </a:avLst>
            </a:prstGeom>
          </p:spPr>
          <p:style>
            <a:lnRef idx="0">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a:lstStyle/>
            <a:p>
              <a:endParaRPr lang="en-IN" dirty="0"/>
            </a:p>
          </p:txBody>
        </p:sp>
        <p:sp>
          <p:nvSpPr>
            <p:cNvPr id="29" name="Freeform: Shape 28">
              <a:extLst>
                <a:ext uri="{FF2B5EF4-FFF2-40B4-BE49-F238E27FC236}">
                  <a16:creationId xmlns:a16="http://schemas.microsoft.com/office/drawing/2014/main" id="{0984E9C6-1A1D-1AFE-0591-FCE340CCBDCE}"/>
                </a:ext>
              </a:extLst>
            </p:cNvPr>
            <p:cNvSpPr/>
            <p:nvPr/>
          </p:nvSpPr>
          <p:spPr>
            <a:xfrm>
              <a:off x="541668" y="3868739"/>
              <a:ext cx="2078417" cy="753236"/>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400" b="1" kern="1200" dirty="0"/>
                <a:t>Onboarding</a:t>
              </a:r>
            </a:p>
          </p:txBody>
        </p:sp>
        <p:sp>
          <p:nvSpPr>
            <p:cNvPr id="30" name="Freeform: Shape 29">
              <a:extLst>
                <a:ext uri="{FF2B5EF4-FFF2-40B4-BE49-F238E27FC236}">
                  <a16:creationId xmlns:a16="http://schemas.microsoft.com/office/drawing/2014/main" id="{A49F5642-728E-DF7E-66FB-E7B13C2AE9E2}"/>
                </a:ext>
              </a:extLst>
            </p:cNvPr>
            <p:cNvSpPr/>
            <p:nvPr/>
          </p:nvSpPr>
          <p:spPr>
            <a:xfrm>
              <a:off x="2725308" y="2659455"/>
              <a:ext cx="2183628" cy="1209284"/>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176611"/>
                <a:satOff val="4136"/>
                <a:lumOff val="9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428088" rIns="98284" bIns="98285" numCol="1" spcCol="1270" anchor="t" anchorCtr="0">
              <a:noAutofit/>
            </a:bodyPr>
            <a:lstStyle/>
            <a:p>
              <a:pPr marL="0" lvl="1" algn="l" defTabSz="1466850">
                <a:lnSpc>
                  <a:spcPct val="90000"/>
                </a:lnSpc>
                <a:spcBef>
                  <a:spcPct val="0"/>
                </a:spcBef>
                <a:spcAft>
                  <a:spcPct val="15000"/>
                </a:spcAft>
              </a:pPr>
              <a:r>
                <a:rPr lang="en-US" sz="1600" kern="1200" dirty="0"/>
                <a:t>Semantic search (NLP embeddings) + multi-filters.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31" name="Arrow: Circular 30">
              <a:extLst>
                <a:ext uri="{FF2B5EF4-FFF2-40B4-BE49-F238E27FC236}">
                  <a16:creationId xmlns:a16="http://schemas.microsoft.com/office/drawing/2014/main" id="{424AE5F1-5897-08C2-0EE2-6C2CAE0C7A62}"/>
                </a:ext>
              </a:extLst>
            </p:cNvPr>
            <p:cNvSpPr/>
            <p:nvPr/>
          </p:nvSpPr>
          <p:spPr>
            <a:xfrm>
              <a:off x="3754551" y="1707111"/>
              <a:ext cx="2316856" cy="2316856"/>
            </a:xfrm>
            <a:prstGeom prst="circularArrow">
              <a:avLst>
                <a:gd name="adj1" fmla="val 2918"/>
                <a:gd name="adj2" fmla="val 357069"/>
                <a:gd name="adj3" fmla="val 19467421"/>
                <a:gd name="adj4" fmla="val 12575511"/>
                <a:gd name="adj5" fmla="val 3404"/>
              </a:avLst>
            </a:prstGeom>
          </p:spPr>
          <p:style>
            <a:lnRef idx="0">
              <a:schemeClr val="lt1">
                <a:hueOff val="0"/>
                <a:satOff val="0"/>
                <a:lumOff val="0"/>
                <a:alphaOff val="0"/>
              </a:schemeClr>
            </a:lnRef>
            <a:fillRef idx="1">
              <a:schemeClr val="accent5">
                <a:hueOff val="235482"/>
                <a:satOff val="5515"/>
                <a:lumOff val="1243"/>
                <a:alphaOff val="0"/>
              </a:schemeClr>
            </a:fillRef>
            <a:effectRef idx="1">
              <a:schemeClr val="accent5">
                <a:hueOff val="235482"/>
                <a:satOff val="5515"/>
                <a:lumOff val="1243"/>
                <a:alphaOff val="0"/>
              </a:schemeClr>
            </a:effectRef>
            <a:fontRef idx="minor">
              <a:schemeClr val="lt1"/>
            </a:fontRef>
          </p:style>
          <p:txBody>
            <a:bodyPr/>
            <a:lstStyle/>
            <a:p>
              <a:endParaRPr lang="en-IN"/>
            </a:p>
          </p:txBody>
        </p:sp>
        <p:sp>
          <p:nvSpPr>
            <p:cNvPr id="32" name="Freeform: Shape 31">
              <a:extLst>
                <a:ext uri="{FF2B5EF4-FFF2-40B4-BE49-F238E27FC236}">
                  <a16:creationId xmlns:a16="http://schemas.microsoft.com/office/drawing/2014/main" id="{59C6DC93-788D-2743-0A73-35342CC89F03}"/>
                </a:ext>
              </a:extLst>
            </p:cNvPr>
            <p:cNvSpPr/>
            <p:nvPr/>
          </p:nvSpPr>
          <p:spPr>
            <a:xfrm>
              <a:off x="3001082" y="2329650"/>
              <a:ext cx="1797597" cy="68247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176611"/>
                <a:satOff val="4136"/>
                <a:lumOff val="932"/>
                <a:alphaOff val="0"/>
              </a:schemeClr>
            </a:fillRef>
            <a:effectRef idx="1">
              <a:schemeClr val="accent5">
                <a:hueOff val="176611"/>
                <a:satOff val="4136"/>
                <a:lumOff val="932"/>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kern="1200" dirty="0"/>
                <a:t>Discovery</a:t>
              </a:r>
            </a:p>
          </p:txBody>
        </p:sp>
        <p:sp>
          <p:nvSpPr>
            <p:cNvPr id="33" name="Freeform: Shape 32">
              <a:extLst>
                <a:ext uri="{FF2B5EF4-FFF2-40B4-BE49-F238E27FC236}">
                  <a16:creationId xmlns:a16="http://schemas.microsoft.com/office/drawing/2014/main" id="{4B52DC64-4A3A-97B5-8CF3-16FB09323AA1}"/>
                </a:ext>
              </a:extLst>
            </p:cNvPr>
            <p:cNvSpPr/>
            <p:nvPr/>
          </p:nvSpPr>
          <p:spPr>
            <a:xfrm>
              <a:off x="5120580" y="2989258"/>
              <a:ext cx="1925291" cy="1209283"/>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353222"/>
                <a:satOff val="8272"/>
                <a:lumOff val="186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98284" rIns="98284" bIns="428089" numCol="1" spcCol="1270" anchor="t" anchorCtr="0">
              <a:noAutofit/>
            </a:bodyPr>
            <a:lstStyle/>
            <a:p>
              <a:pPr marL="0" lvl="1" algn="l" defTabSz="1466850">
                <a:lnSpc>
                  <a:spcPct val="90000"/>
                </a:lnSpc>
                <a:spcBef>
                  <a:spcPct val="0"/>
                </a:spcBef>
                <a:spcAft>
                  <a:spcPct val="15000"/>
                </a:spcAft>
              </a:pPr>
              <a:r>
                <a:rPr lang="en-US" sz="1600" dirty="0"/>
                <a:t>V</a:t>
              </a:r>
              <a:r>
                <a:rPr lang="en-US" sz="1600" kern="1200" dirty="0"/>
                <a:t>ideo + quizzes + guided projects + peer discussions.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34" name="Shape 33">
              <a:extLst>
                <a:ext uri="{FF2B5EF4-FFF2-40B4-BE49-F238E27FC236}">
                  <a16:creationId xmlns:a16="http://schemas.microsoft.com/office/drawing/2014/main" id="{AFA95FD9-6DB0-A98E-056F-FD6C23DDC9B1}"/>
                </a:ext>
              </a:extLst>
            </p:cNvPr>
            <p:cNvSpPr/>
            <p:nvPr/>
          </p:nvSpPr>
          <p:spPr>
            <a:xfrm>
              <a:off x="6165375" y="3012122"/>
              <a:ext cx="2078418" cy="2078418"/>
            </a:xfrm>
            <a:prstGeom prst="leftCircularArrow">
              <a:avLst>
                <a:gd name="adj1" fmla="val 3252"/>
                <a:gd name="adj2" fmla="val 401185"/>
                <a:gd name="adj3" fmla="val 2176695"/>
                <a:gd name="adj4" fmla="val 9024489"/>
                <a:gd name="adj5" fmla="val 3795"/>
              </a:avLst>
            </a:prstGeom>
          </p:spPr>
          <p:style>
            <a:lnRef idx="0">
              <a:schemeClr val="lt1">
                <a:hueOff val="0"/>
                <a:satOff val="0"/>
                <a:lumOff val="0"/>
                <a:alphaOff val="0"/>
              </a:schemeClr>
            </a:lnRef>
            <a:fillRef idx="1">
              <a:schemeClr val="accent5">
                <a:hueOff val="470963"/>
                <a:satOff val="11030"/>
                <a:lumOff val="2485"/>
                <a:alphaOff val="0"/>
              </a:schemeClr>
            </a:fillRef>
            <a:effectRef idx="1">
              <a:schemeClr val="accent5">
                <a:hueOff val="470963"/>
                <a:satOff val="11030"/>
                <a:lumOff val="2485"/>
                <a:alphaOff val="0"/>
              </a:schemeClr>
            </a:effectRef>
            <a:fontRef idx="minor">
              <a:schemeClr val="lt1"/>
            </a:fontRef>
          </p:style>
          <p:txBody>
            <a:bodyPr/>
            <a:lstStyle/>
            <a:p>
              <a:endParaRPr lang="en-IN"/>
            </a:p>
          </p:txBody>
        </p:sp>
        <p:sp>
          <p:nvSpPr>
            <p:cNvPr id="35" name="Freeform: Shape 34">
              <a:extLst>
                <a:ext uri="{FF2B5EF4-FFF2-40B4-BE49-F238E27FC236}">
                  <a16:creationId xmlns:a16="http://schemas.microsoft.com/office/drawing/2014/main" id="{27D3E827-45D1-E688-E6DD-170CA1DAD11F}"/>
                </a:ext>
              </a:extLst>
            </p:cNvPr>
            <p:cNvSpPr/>
            <p:nvPr/>
          </p:nvSpPr>
          <p:spPr>
            <a:xfrm>
              <a:off x="5433845" y="3823463"/>
              <a:ext cx="1760107" cy="704885"/>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353222"/>
                <a:satOff val="8272"/>
                <a:lumOff val="1864"/>
                <a:alphaOff val="0"/>
              </a:schemeClr>
            </a:fillRef>
            <a:effectRef idx="1">
              <a:schemeClr val="accent5">
                <a:hueOff val="353222"/>
                <a:satOff val="8272"/>
                <a:lumOff val="1864"/>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dirty="0"/>
                <a:t>Learning</a:t>
              </a:r>
              <a:endParaRPr lang="en-IN" sz="2800" b="1" kern="1200" dirty="0"/>
            </a:p>
          </p:txBody>
        </p:sp>
        <p:sp>
          <p:nvSpPr>
            <p:cNvPr id="36" name="Rectangle: Rounded Corners 35">
              <a:extLst>
                <a:ext uri="{FF2B5EF4-FFF2-40B4-BE49-F238E27FC236}">
                  <a16:creationId xmlns:a16="http://schemas.microsoft.com/office/drawing/2014/main" id="{3BDC9436-116D-5A09-3C01-7E42D1B508AD}"/>
                </a:ext>
              </a:extLst>
            </p:cNvPr>
            <p:cNvSpPr/>
            <p:nvPr/>
          </p:nvSpPr>
          <p:spPr>
            <a:xfrm>
              <a:off x="7456597" y="2659455"/>
              <a:ext cx="1925291" cy="1205468"/>
            </a:xfrm>
            <a:prstGeom prst="roundRect">
              <a:avLst>
                <a:gd name="adj" fmla="val 10000"/>
              </a:avLst>
            </a:prstGeom>
          </p:spPr>
          <p:style>
            <a:lnRef idx="2">
              <a:schemeClr val="accent5">
                <a:hueOff val="529834"/>
                <a:satOff val="12409"/>
                <a:lumOff val="279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a:p>
            <a:p>
              <a:r>
                <a:rPr lang="en-IN" sz="1600" dirty="0"/>
                <a:t>Progress dashboards &amp; predictive nudges.</a:t>
              </a:r>
            </a:p>
          </p:txBody>
        </p:sp>
        <p:sp>
          <p:nvSpPr>
            <p:cNvPr id="37" name="Arrow: Circular 36">
              <a:extLst>
                <a:ext uri="{FF2B5EF4-FFF2-40B4-BE49-F238E27FC236}">
                  <a16:creationId xmlns:a16="http://schemas.microsoft.com/office/drawing/2014/main" id="{6D9D0DBE-8068-9D38-C3D6-6E6EB32038B2}"/>
                </a:ext>
              </a:extLst>
            </p:cNvPr>
            <p:cNvSpPr/>
            <p:nvPr/>
          </p:nvSpPr>
          <p:spPr>
            <a:xfrm>
              <a:off x="8545098" y="1707111"/>
              <a:ext cx="2316856" cy="2316856"/>
            </a:xfrm>
            <a:prstGeom prst="circularArrow">
              <a:avLst>
                <a:gd name="adj1" fmla="val 2918"/>
                <a:gd name="adj2" fmla="val 357069"/>
                <a:gd name="adj3" fmla="val 19467421"/>
                <a:gd name="adj4" fmla="val 12575511"/>
                <a:gd name="adj5" fmla="val 3404"/>
              </a:avLst>
            </a:prstGeom>
          </p:spPr>
          <p:style>
            <a:lnRef idx="0">
              <a:schemeClr val="lt1">
                <a:hueOff val="0"/>
                <a:satOff val="0"/>
                <a:lumOff val="0"/>
                <a:alphaOff val="0"/>
              </a:schemeClr>
            </a:lnRef>
            <a:fillRef idx="1">
              <a:schemeClr val="accent5">
                <a:hueOff val="706445"/>
                <a:satOff val="16545"/>
                <a:lumOff val="3728"/>
                <a:alphaOff val="0"/>
              </a:schemeClr>
            </a:fillRef>
            <a:effectRef idx="1">
              <a:schemeClr val="accent5">
                <a:hueOff val="706445"/>
                <a:satOff val="16545"/>
                <a:lumOff val="3728"/>
                <a:alphaOff val="0"/>
              </a:schemeClr>
            </a:effectRef>
            <a:fontRef idx="minor">
              <a:schemeClr val="lt1"/>
            </a:fontRef>
          </p:style>
          <p:txBody>
            <a:bodyPr/>
            <a:lstStyle/>
            <a:p>
              <a:endParaRPr lang="en-IN"/>
            </a:p>
          </p:txBody>
        </p:sp>
        <p:sp>
          <p:nvSpPr>
            <p:cNvPr id="38" name="Freeform: Shape 37">
              <a:extLst>
                <a:ext uri="{FF2B5EF4-FFF2-40B4-BE49-F238E27FC236}">
                  <a16:creationId xmlns:a16="http://schemas.microsoft.com/office/drawing/2014/main" id="{086417F4-351B-B36B-49F6-5504B0A15D27}"/>
                </a:ext>
              </a:extLst>
            </p:cNvPr>
            <p:cNvSpPr/>
            <p:nvPr/>
          </p:nvSpPr>
          <p:spPr>
            <a:xfrm>
              <a:off x="7846669" y="2329650"/>
              <a:ext cx="1742557" cy="68247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529834"/>
                <a:satOff val="12409"/>
                <a:lumOff val="2796"/>
                <a:alphaOff val="0"/>
              </a:schemeClr>
            </a:fillRef>
            <a:effectRef idx="1">
              <a:schemeClr val="accent5">
                <a:hueOff val="529834"/>
                <a:satOff val="12409"/>
                <a:lumOff val="2796"/>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kern="1200" dirty="0"/>
                <a:t>Tracking</a:t>
              </a:r>
            </a:p>
          </p:txBody>
        </p:sp>
        <p:sp>
          <p:nvSpPr>
            <p:cNvPr id="39" name="Rectangle: Rounded Corners 38">
              <a:extLst>
                <a:ext uri="{FF2B5EF4-FFF2-40B4-BE49-F238E27FC236}">
                  <a16:creationId xmlns:a16="http://schemas.microsoft.com/office/drawing/2014/main" id="{666D50E5-E781-B9E9-2251-2155AA0A91B7}"/>
                </a:ext>
              </a:extLst>
            </p:cNvPr>
            <p:cNvSpPr/>
            <p:nvPr/>
          </p:nvSpPr>
          <p:spPr>
            <a:xfrm>
              <a:off x="9683193" y="3045715"/>
              <a:ext cx="2217252" cy="1308051"/>
            </a:xfrm>
            <a:prstGeom prst="roundRect">
              <a:avLst>
                <a:gd name="adj" fmla="val 10000"/>
              </a:avLst>
            </a:prstGeom>
          </p:spPr>
          <p:style>
            <a:lnRef idx="2">
              <a:schemeClr val="accent5">
                <a:hueOff val="706445"/>
                <a:satOff val="16545"/>
                <a:lumOff val="37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IN" sz="1600" dirty="0"/>
                <a:t>AI grading → certificate issuance → AI suggests next course.</a:t>
              </a:r>
            </a:p>
          </p:txBody>
        </p:sp>
        <p:sp>
          <p:nvSpPr>
            <p:cNvPr id="40" name="Freeform: Shape 39">
              <a:extLst>
                <a:ext uri="{FF2B5EF4-FFF2-40B4-BE49-F238E27FC236}">
                  <a16:creationId xmlns:a16="http://schemas.microsoft.com/office/drawing/2014/main" id="{82FA3E5E-16A0-A9EA-95F0-DA8DE0294E2B}"/>
                </a:ext>
              </a:extLst>
            </p:cNvPr>
            <p:cNvSpPr/>
            <p:nvPr/>
          </p:nvSpPr>
          <p:spPr>
            <a:xfrm>
              <a:off x="10118466" y="3868740"/>
              <a:ext cx="1866034" cy="65536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706445"/>
                <a:satOff val="16545"/>
                <a:lumOff val="3728"/>
                <a:alphaOff val="0"/>
              </a:schemeClr>
            </a:fillRef>
            <a:effectRef idx="1">
              <a:schemeClr val="accent5">
                <a:hueOff val="706445"/>
                <a:satOff val="16545"/>
                <a:lumOff val="3728"/>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400" b="1" kern="1200" dirty="0"/>
                <a:t>Completion</a:t>
              </a:r>
            </a:p>
          </p:txBody>
        </p:sp>
      </p:grpSp>
      <p:grpSp>
        <p:nvGrpSpPr>
          <p:cNvPr id="56" name="Group 55">
            <a:extLst>
              <a:ext uri="{FF2B5EF4-FFF2-40B4-BE49-F238E27FC236}">
                <a16:creationId xmlns:a16="http://schemas.microsoft.com/office/drawing/2014/main" id="{BF099EEC-609D-3E23-4EAA-D27AA1B08D61}"/>
              </a:ext>
            </a:extLst>
          </p:cNvPr>
          <p:cNvGrpSpPr/>
          <p:nvPr/>
        </p:nvGrpSpPr>
        <p:grpSpPr>
          <a:xfrm>
            <a:off x="299459" y="4871066"/>
            <a:ext cx="11355890" cy="350466"/>
            <a:chOff x="222734" y="2039325"/>
            <a:chExt cx="5807758" cy="295200"/>
          </a:xfrm>
        </p:grpSpPr>
        <p:sp>
          <p:nvSpPr>
            <p:cNvPr id="57" name="Rectangle 56">
              <a:extLst>
                <a:ext uri="{FF2B5EF4-FFF2-40B4-BE49-F238E27FC236}">
                  <a16:creationId xmlns:a16="http://schemas.microsoft.com/office/drawing/2014/main" id="{564AA5B5-F3F0-A8D2-80B5-EABFCA641EE4}"/>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Pentagon 74">
              <a:extLst>
                <a:ext uri="{FF2B5EF4-FFF2-40B4-BE49-F238E27FC236}">
                  <a16:creationId xmlns:a16="http://schemas.microsoft.com/office/drawing/2014/main" id="{65A9F8BC-5A05-009B-7A09-27B9DF84B929}"/>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Observations</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60" name="TextBox 59">
            <a:extLst>
              <a:ext uri="{FF2B5EF4-FFF2-40B4-BE49-F238E27FC236}">
                <a16:creationId xmlns:a16="http://schemas.microsoft.com/office/drawing/2014/main" id="{916618FE-3494-158F-054C-818C6E5BB26D}"/>
              </a:ext>
            </a:extLst>
          </p:cNvPr>
          <p:cNvSpPr txBox="1"/>
          <p:nvPr/>
        </p:nvSpPr>
        <p:spPr>
          <a:xfrm>
            <a:off x="194163" y="5365249"/>
            <a:ext cx="10350374" cy="646331"/>
          </a:xfrm>
          <a:prstGeom prst="rect">
            <a:avLst/>
          </a:prstGeom>
          <a:noFill/>
        </p:spPr>
        <p:txBody>
          <a:bodyPr wrap="square">
            <a:spAutoFit/>
          </a:bodyPr>
          <a:lstStyle/>
          <a:p>
            <a:pPr marL="285750" indent="-285750">
              <a:buFont typeface="Wingdings" panose="05000000000000000000" pitchFamily="2" charset="2"/>
              <a:buChar char="§"/>
            </a:pPr>
            <a:r>
              <a:rPr lang="en-US" dirty="0"/>
              <a:t>AI recommendations reduce decision fatigue (bounce rate drops </a:t>
            </a:r>
            <a:r>
              <a:rPr lang="en-US" b="1" dirty="0">
                <a:solidFill>
                  <a:srgbClr val="DA291C"/>
                </a:solidFill>
              </a:rPr>
              <a:t>~22% </a:t>
            </a:r>
            <a:r>
              <a:rPr lang="en-US" dirty="0"/>
              <a:t>when used).</a:t>
            </a:r>
          </a:p>
          <a:p>
            <a:pPr marL="285750" indent="-285750">
              <a:buFont typeface="Wingdings" panose="05000000000000000000" pitchFamily="2" charset="2"/>
              <a:buChar char="§"/>
            </a:pPr>
            <a:r>
              <a:rPr lang="en-US" dirty="0"/>
              <a:t>Peer forums improve trust but engagement is inconsistent.</a:t>
            </a:r>
          </a:p>
        </p:txBody>
      </p:sp>
      <p:pic>
        <p:nvPicPr>
          <p:cNvPr id="61" name="Graphic 60">
            <a:extLst>
              <a:ext uri="{FF2B5EF4-FFF2-40B4-BE49-F238E27FC236}">
                <a16:creationId xmlns:a16="http://schemas.microsoft.com/office/drawing/2014/main" id="{A4FF4410-1C4C-D27A-637A-770CE106F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spTree>
    <p:extLst>
      <p:ext uri="{BB962C8B-B14F-4D97-AF65-F5344CB8AC3E}">
        <p14:creationId xmlns:p14="http://schemas.microsoft.com/office/powerpoint/2010/main" val="39822321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08021" y="241828"/>
            <a:ext cx="10515600" cy="607411"/>
          </a:xfrm>
        </p:spPr>
        <p:txBody>
          <a:bodyPr/>
          <a:lstStyle/>
          <a:p>
            <a:r>
              <a:rPr lang="en-IN" sz="3200" b="1" dirty="0"/>
              <a:t>Engagement Levers</a:t>
            </a:r>
          </a:p>
        </p:txBody>
      </p:sp>
      <p:sp>
        <p:nvSpPr>
          <p:cNvPr id="10" name="TextBox 9">
            <a:extLst>
              <a:ext uri="{FF2B5EF4-FFF2-40B4-BE49-F238E27FC236}">
                <a16:creationId xmlns:a16="http://schemas.microsoft.com/office/drawing/2014/main" id="{1E6FA516-AC0D-7FFF-2BB4-44BFC846D61A}"/>
              </a:ext>
            </a:extLst>
          </p:cNvPr>
          <p:cNvSpPr txBox="1"/>
          <p:nvPr/>
        </p:nvSpPr>
        <p:spPr>
          <a:xfrm>
            <a:off x="6829525" y="2084358"/>
            <a:ext cx="4933377" cy="630942"/>
          </a:xfrm>
          <a:prstGeom prst="rect">
            <a:avLst/>
          </a:prstGeom>
          <a:noFill/>
        </p:spPr>
        <p:txBody>
          <a:bodyPr wrap="square" lIns="0" tIns="0" rIns="0" bIns="0" rtlCol="0">
            <a:spAutoFit/>
          </a:bodyPr>
          <a:lstStyle/>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pic>
        <p:nvPicPr>
          <p:cNvPr id="12" name="Graphic 11">
            <a:extLst>
              <a:ext uri="{FF2B5EF4-FFF2-40B4-BE49-F238E27FC236}">
                <a16:creationId xmlns:a16="http://schemas.microsoft.com/office/drawing/2014/main" id="{4F8DA155-B678-C04F-12DE-CCF4C4E8E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grpSp>
        <p:nvGrpSpPr>
          <p:cNvPr id="15" name="Group 14">
            <a:extLst>
              <a:ext uri="{FF2B5EF4-FFF2-40B4-BE49-F238E27FC236}">
                <a16:creationId xmlns:a16="http://schemas.microsoft.com/office/drawing/2014/main" id="{C31E120E-1AD9-8422-B9E9-12D102EB8C20}"/>
              </a:ext>
            </a:extLst>
          </p:cNvPr>
          <p:cNvGrpSpPr/>
          <p:nvPr/>
        </p:nvGrpSpPr>
        <p:grpSpPr>
          <a:xfrm>
            <a:off x="145976" y="887540"/>
            <a:ext cx="11513295" cy="295200"/>
            <a:chOff x="222733" y="2039325"/>
            <a:chExt cx="11513295" cy="295200"/>
          </a:xfrm>
          <a:effectLst>
            <a:outerShdw blurRad="50800" dist="38100" dir="5400000" algn="t" rotWithShape="0">
              <a:prstClr val="black">
                <a:alpha val="40000"/>
              </a:prstClr>
            </a:outerShdw>
          </a:effectLst>
        </p:grpSpPr>
        <p:sp>
          <p:nvSpPr>
            <p:cNvPr id="16" name="Rectangle 15">
              <a:extLst>
                <a:ext uri="{FF2B5EF4-FFF2-40B4-BE49-F238E27FC236}">
                  <a16:creationId xmlns:a16="http://schemas.microsoft.com/office/drawing/2014/main" id="{E652E81F-2872-C76F-74D4-7DE795DFD1D1}"/>
                </a:ext>
              </a:extLst>
            </p:cNvPr>
            <p:cNvSpPr/>
            <p:nvPr/>
          </p:nvSpPr>
          <p:spPr>
            <a:xfrm>
              <a:off x="222733" y="2039325"/>
              <a:ext cx="11513295" cy="291924"/>
            </a:xfrm>
            <a:prstGeom prst="rect">
              <a:avLst/>
            </a:prstGeom>
            <a:noFill/>
            <a:ln w="25400" cap="flat" cmpd="sng" algn="ctr">
              <a:solidFill>
                <a:srgbClr val="005587"/>
              </a:solidFill>
              <a:prstDash val="solid"/>
            </a:ln>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Pentagon 74">
              <a:extLst>
                <a:ext uri="{FF2B5EF4-FFF2-40B4-BE49-F238E27FC236}">
                  <a16:creationId xmlns:a16="http://schemas.microsoft.com/office/drawing/2014/main" id="{96FBAA37-5884-FCC8-73A2-52D357D734B2}"/>
                </a:ext>
              </a:extLst>
            </p:cNvPr>
            <p:cNvSpPr/>
            <p:nvPr/>
          </p:nvSpPr>
          <p:spPr>
            <a:xfrm>
              <a:off x="222734" y="2039325"/>
              <a:ext cx="7779495"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Top 3 Features Driving Engagement</a:t>
              </a:r>
            </a:p>
          </p:txBody>
        </p:sp>
      </p:grpSp>
      <p:graphicFrame>
        <p:nvGraphicFramePr>
          <p:cNvPr id="18" name="Table 17">
            <a:extLst>
              <a:ext uri="{FF2B5EF4-FFF2-40B4-BE49-F238E27FC236}">
                <a16:creationId xmlns:a16="http://schemas.microsoft.com/office/drawing/2014/main" id="{08808FBE-3917-2EEF-B1E1-CE96592F2078}"/>
              </a:ext>
            </a:extLst>
          </p:cNvPr>
          <p:cNvGraphicFramePr>
            <a:graphicFrameLocks noGrp="1"/>
          </p:cNvGraphicFramePr>
          <p:nvPr>
            <p:extLst>
              <p:ext uri="{D42A27DB-BD31-4B8C-83A1-F6EECF244321}">
                <p14:modId xmlns:p14="http://schemas.microsoft.com/office/powerpoint/2010/main" val="2458735700"/>
              </p:ext>
            </p:extLst>
          </p:nvPr>
        </p:nvGraphicFramePr>
        <p:xfrm>
          <a:off x="601417" y="1375513"/>
          <a:ext cx="10926501" cy="2102679"/>
        </p:xfrm>
        <a:graphic>
          <a:graphicData uri="http://schemas.openxmlformats.org/drawingml/2006/table">
            <a:tbl>
              <a:tblPr firstRow="1" bandRow="1">
                <a:tableStyleId>{68D230F3-CF80-4859-8CE7-A43EE81993B5}</a:tableStyleId>
              </a:tblPr>
              <a:tblGrid>
                <a:gridCol w="3642167">
                  <a:extLst>
                    <a:ext uri="{9D8B030D-6E8A-4147-A177-3AD203B41FA5}">
                      <a16:colId xmlns:a16="http://schemas.microsoft.com/office/drawing/2014/main" val="2532418432"/>
                    </a:ext>
                  </a:extLst>
                </a:gridCol>
                <a:gridCol w="3642167">
                  <a:extLst>
                    <a:ext uri="{9D8B030D-6E8A-4147-A177-3AD203B41FA5}">
                      <a16:colId xmlns:a16="http://schemas.microsoft.com/office/drawing/2014/main" val="4140220279"/>
                    </a:ext>
                  </a:extLst>
                </a:gridCol>
                <a:gridCol w="3642167">
                  <a:extLst>
                    <a:ext uri="{9D8B030D-6E8A-4147-A177-3AD203B41FA5}">
                      <a16:colId xmlns:a16="http://schemas.microsoft.com/office/drawing/2014/main" val="3196227386"/>
                    </a:ext>
                  </a:extLst>
                </a:gridCol>
              </a:tblGrid>
              <a:tr h="537852">
                <a:tc>
                  <a:txBody>
                    <a:bodyPr/>
                    <a:lstStyle/>
                    <a:p>
                      <a:pPr algn="ctr"/>
                      <a:r>
                        <a:rPr lang="en-IN" sz="1800" dirty="0"/>
                        <a:t>Feature</a:t>
                      </a:r>
                    </a:p>
                  </a:txBody>
                  <a:tcPr anchor="ctr"/>
                </a:tc>
                <a:tc>
                  <a:txBody>
                    <a:bodyPr/>
                    <a:lstStyle/>
                    <a:p>
                      <a:pPr algn="ctr"/>
                      <a:r>
                        <a:rPr lang="en-IN" sz="1800" dirty="0"/>
                        <a:t>Why Effective</a:t>
                      </a:r>
                    </a:p>
                  </a:txBody>
                  <a:tcPr anchor="ctr"/>
                </a:tc>
                <a:tc>
                  <a:txBody>
                    <a:bodyPr/>
                    <a:lstStyle/>
                    <a:p>
                      <a:pPr algn="ctr"/>
                      <a:r>
                        <a:rPr lang="en-IN" sz="1800" dirty="0"/>
                        <a:t>Measurable Impact</a:t>
                      </a:r>
                    </a:p>
                  </a:txBody>
                  <a:tcPr anchor="ctr"/>
                </a:tc>
                <a:extLst>
                  <a:ext uri="{0D108BD9-81ED-4DB2-BD59-A6C34878D82A}">
                    <a16:rowId xmlns:a16="http://schemas.microsoft.com/office/drawing/2014/main" val="973373295"/>
                  </a:ext>
                </a:extLst>
              </a:tr>
              <a:tr h="569404">
                <a:tc>
                  <a:txBody>
                    <a:bodyPr/>
                    <a:lstStyle/>
                    <a:p>
                      <a:pPr algn="ctr"/>
                      <a:r>
                        <a:rPr lang="en-IN"/>
                        <a:t>AI-Personalized Recommendations</a:t>
                      </a:r>
                    </a:p>
                  </a:txBody>
                  <a:tcPr anchor="ctr"/>
                </a:tc>
                <a:tc>
                  <a:txBody>
                    <a:bodyPr/>
                    <a:lstStyle/>
                    <a:p>
                      <a:pPr algn="ctr"/>
                      <a:r>
                        <a:rPr lang="en-US"/>
                        <a:t>Matches user skill gaps &amp; goals</a:t>
                      </a:r>
                    </a:p>
                  </a:txBody>
                  <a:tcPr anchor="ctr"/>
                </a:tc>
                <a:tc>
                  <a:txBody>
                    <a:bodyPr/>
                    <a:lstStyle/>
                    <a:p>
                      <a:pPr algn="ctr"/>
                      <a:r>
                        <a:rPr lang="en-IN" dirty="0"/>
                        <a:t>+25% start rate</a:t>
                      </a:r>
                    </a:p>
                  </a:txBody>
                  <a:tcPr anchor="ctr"/>
                </a:tc>
                <a:extLst>
                  <a:ext uri="{0D108BD9-81ED-4DB2-BD59-A6C34878D82A}">
                    <a16:rowId xmlns:a16="http://schemas.microsoft.com/office/drawing/2014/main" val="3270715941"/>
                  </a:ext>
                </a:extLst>
              </a:tr>
              <a:tr h="544011">
                <a:tc>
                  <a:txBody>
                    <a:bodyPr/>
                    <a:lstStyle/>
                    <a:p>
                      <a:pPr algn="ctr"/>
                      <a:r>
                        <a:rPr lang="en-IN"/>
                        <a:t>Guided Projects/Labs</a:t>
                      </a:r>
                    </a:p>
                  </a:txBody>
                  <a:tcPr anchor="ctr"/>
                </a:tc>
                <a:tc>
                  <a:txBody>
                    <a:bodyPr/>
                    <a:lstStyle/>
                    <a:p>
                      <a:pPr algn="ctr"/>
                      <a:r>
                        <a:rPr lang="en-IN"/>
                        <a:t>Real-world application of concepts</a:t>
                      </a:r>
                    </a:p>
                  </a:txBody>
                  <a:tcPr anchor="ctr"/>
                </a:tc>
                <a:tc>
                  <a:txBody>
                    <a:bodyPr/>
                    <a:lstStyle/>
                    <a:p>
                      <a:pPr algn="ctr"/>
                      <a:r>
                        <a:rPr lang="en-IN" dirty="0"/>
                        <a:t>+32% retention</a:t>
                      </a:r>
                    </a:p>
                  </a:txBody>
                  <a:tcPr anchor="ctr"/>
                </a:tc>
                <a:extLst>
                  <a:ext uri="{0D108BD9-81ED-4DB2-BD59-A6C34878D82A}">
                    <a16:rowId xmlns:a16="http://schemas.microsoft.com/office/drawing/2014/main" val="602775986"/>
                  </a:ext>
                </a:extLst>
              </a:tr>
              <a:tr h="451412">
                <a:tc>
                  <a:txBody>
                    <a:bodyPr/>
                    <a:lstStyle/>
                    <a:p>
                      <a:pPr algn="ctr"/>
                      <a:r>
                        <a:rPr lang="en-IN"/>
                        <a:t>AI Subtitles/Translations</a:t>
                      </a:r>
                    </a:p>
                  </a:txBody>
                  <a:tcPr anchor="ctr"/>
                </a:tc>
                <a:tc>
                  <a:txBody>
                    <a:bodyPr/>
                    <a:lstStyle/>
                    <a:p>
                      <a:pPr algn="ctr"/>
                      <a:r>
                        <a:rPr lang="en-IN"/>
                        <a:t>Multi-language accessibility</a:t>
                      </a:r>
                    </a:p>
                  </a:txBody>
                  <a:tcPr anchor="ctr"/>
                </a:tc>
                <a:tc>
                  <a:txBody>
                    <a:bodyPr/>
                    <a:lstStyle/>
                    <a:p>
                      <a:pPr algn="ctr"/>
                      <a:r>
                        <a:rPr lang="en-IN" dirty="0"/>
                        <a:t>+40% reach</a:t>
                      </a:r>
                    </a:p>
                  </a:txBody>
                  <a:tcPr anchor="ctr"/>
                </a:tc>
                <a:extLst>
                  <a:ext uri="{0D108BD9-81ED-4DB2-BD59-A6C34878D82A}">
                    <a16:rowId xmlns:a16="http://schemas.microsoft.com/office/drawing/2014/main" val="1700051025"/>
                  </a:ext>
                </a:extLst>
              </a:tr>
            </a:tbl>
          </a:graphicData>
        </a:graphic>
      </p:graphicFrame>
      <p:sp>
        <p:nvSpPr>
          <p:cNvPr id="19" name="Rectangle: Rounded Corners 18">
            <a:extLst>
              <a:ext uri="{FF2B5EF4-FFF2-40B4-BE49-F238E27FC236}">
                <a16:creationId xmlns:a16="http://schemas.microsoft.com/office/drawing/2014/main" id="{547F2D3F-0883-878E-437A-4716143BE21E}"/>
              </a:ext>
            </a:extLst>
          </p:cNvPr>
          <p:cNvSpPr/>
          <p:nvPr/>
        </p:nvSpPr>
        <p:spPr bwMode="gray">
          <a:xfrm>
            <a:off x="523312" y="5397785"/>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When content is relevant, practical, and linguistically inclusive, learners stay longer and complete more.</a:t>
            </a:r>
            <a:endParaRPr lang="en-US" sz="1600" dirty="0"/>
          </a:p>
        </p:txBody>
      </p:sp>
      <p:grpSp>
        <p:nvGrpSpPr>
          <p:cNvPr id="20" name="Group 19">
            <a:extLst>
              <a:ext uri="{FF2B5EF4-FFF2-40B4-BE49-F238E27FC236}">
                <a16:creationId xmlns:a16="http://schemas.microsoft.com/office/drawing/2014/main" id="{64CD0544-EE26-1695-AA8A-DC17B43CEF1D}"/>
              </a:ext>
            </a:extLst>
          </p:cNvPr>
          <p:cNvGrpSpPr/>
          <p:nvPr/>
        </p:nvGrpSpPr>
        <p:grpSpPr>
          <a:xfrm>
            <a:off x="256909" y="3839022"/>
            <a:ext cx="5807758" cy="295200"/>
            <a:chOff x="222734" y="2039325"/>
            <a:chExt cx="5807758" cy="295200"/>
          </a:xfrm>
        </p:grpSpPr>
        <p:sp>
          <p:nvSpPr>
            <p:cNvPr id="21" name="Rectangle 20">
              <a:extLst>
                <a:ext uri="{FF2B5EF4-FFF2-40B4-BE49-F238E27FC236}">
                  <a16:creationId xmlns:a16="http://schemas.microsoft.com/office/drawing/2014/main" id="{21127F8C-83B4-D818-8D37-F4BD7DB7F14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Pentagon 74">
              <a:extLst>
                <a:ext uri="{FF2B5EF4-FFF2-40B4-BE49-F238E27FC236}">
                  <a16:creationId xmlns:a16="http://schemas.microsoft.com/office/drawing/2014/main" id="{0C829D92-42CE-1F86-33D1-C01FFD423AB4}"/>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Observations – Pain Points</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43FFA31C-CBAC-5488-5ECE-2D999019C727}"/>
              </a:ext>
            </a:extLst>
          </p:cNvPr>
          <p:cNvSpPr txBox="1"/>
          <p:nvPr/>
        </p:nvSpPr>
        <p:spPr>
          <a:xfrm>
            <a:off x="167768" y="4188691"/>
            <a:ext cx="6094070" cy="1025922"/>
          </a:xfrm>
          <a:prstGeom prst="rect">
            <a:avLst/>
          </a:prstGeom>
          <a:noFill/>
        </p:spPr>
        <p:txBody>
          <a:bodyPr wrap="square">
            <a:spAutoFit/>
          </a:bodyPr>
          <a:lstStyle/>
          <a:p>
            <a:pPr marL="285750" indent="-285750">
              <a:spcAft>
                <a:spcPts val="400"/>
              </a:spcAft>
              <a:buFont typeface="Wingdings" panose="05000000000000000000" pitchFamily="2" charset="2"/>
              <a:buChar char="§"/>
            </a:pPr>
            <a:r>
              <a:rPr lang="en-US" b="1" dirty="0"/>
              <a:t>Low Completion Rates</a:t>
            </a:r>
            <a:r>
              <a:rPr lang="en-US" dirty="0"/>
              <a:t> - 15% avg.</a:t>
            </a:r>
          </a:p>
          <a:p>
            <a:pPr marL="285750" indent="-285750">
              <a:spcAft>
                <a:spcPts val="400"/>
              </a:spcAft>
              <a:buFont typeface="Wingdings" panose="05000000000000000000" pitchFamily="2" charset="2"/>
              <a:buChar char="§"/>
            </a:pPr>
            <a:r>
              <a:rPr lang="en-US" b="1" dirty="0"/>
              <a:t>Limited Real-Time Interaction</a:t>
            </a:r>
            <a:r>
              <a:rPr lang="en-US" dirty="0"/>
              <a:t> - 80% async courses.</a:t>
            </a:r>
          </a:p>
          <a:p>
            <a:pPr marL="285750" indent="-285750">
              <a:spcAft>
                <a:spcPts val="400"/>
              </a:spcAft>
              <a:buFont typeface="Wingdings" panose="05000000000000000000" pitchFamily="2" charset="2"/>
              <a:buChar char="§"/>
            </a:pPr>
            <a:r>
              <a:rPr lang="en-US" b="1" dirty="0"/>
              <a:t>Content Overload</a:t>
            </a:r>
            <a:r>
              <a:rPr lang="en-US" dirty="0"/>
              <a:t> - 7,000+ courses create choice paralysis.</a:t>
            </a:r>
          </a:p>
        </p:txBody>
      </p:sp>
      <p:grpSp>
        <p:nvGrpSpPr>
          <p:cNvPr id="26" name="Group 25">
            <a:extLst>
              <a:ext uri="{FF2B5EF4-FFF2-40B4-BE49-F238E27FC236}">
                <a16:creationId xmlns:a16="http://schemas.microsoft.com/office/drawing/2014/main" id="{0416A1D4-B13F-15FE-6DE2-78BF2F8DCE57}"/>
              </a:ext>
            </a:extLst>
          </p:cNvPr>
          <p:cNvGrpSpPr/>
          <p:nvPr/>
        </p:nvGrpSpPr>
        <p:grpSpPr>
          <a:xfrm>
            <a:off x="6261838" y="3835746"/>
            <a:ext cx="5807758" cy="295200"/>
            <a:chOff x="222734" y="2039325"/>
            <a:chExt cx="5807758" cy="295200"/>
          </a:xfrm>
        </p:grpSpPr>
        <p:sp>
          <p:nvSpPr>
            <p:cNvPr id="27" name="Rectangle 26">
              <a:extLst>
                <a:ext uri="{FF2B5EF4-FFF2-40B4-BE49-F238E27FC236}">
                  <a16:creationId xmlns:a16="http://schemas.microsoft.com/office/drawing/2014/main" id="{253159AE-8510-F0ED-E34C-59F98B4EC71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Pentagon 74">
              <a:extLst>
                <a:ext uri="{FF2B5EF4-FFF2-40B4-BE49-F238E27FC236}">
                  <a16:creationId xmlns:a16="http://schemas.microsoft.com/office/drawing/2014/main" id="{88761B09-B486-F01A-8E47-409CD16B0E1C}"/>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Business Risk</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0" name="TextBox 29">
            <a:extLst>
              <a:ext uri="{FF2B5EF4-FFF2-40B4-BE49-F238E27FC236}">
                <a16:creationId xmlns:a16="http://schemas.microsoft.com/office/drawing/2014/main" id="{65095ECF-9A76-3716-8510-DE7EA1D0A7F3}"/>
              </a:ext>
            </a:extLst>
          </p:cNvPr>
          <p:cNvSpPr txBox="1"/>
          <p:nvPr/>
        </p:nvSpPr>
        <p:spPr>
          <a:xfrm>
            <a:off x="6261838" y="4239987"/>
            <a:ext cx="6105644" cy="923330"/>
          </a:xfrm>
          <a:prstGeom prst="rect">
            <a:avLst/>
          </a:prstGeom>
          <a:noFill/>
        </p:spPr>
        <p:txBody>
          <a:bodyPr wrap="square">
            <a:spAutoFit/>
          </a:bodyPr>
          <a:lstStyle/>
          <a:p>
            <a:pPr marL="285750" indent="-285750">
              <a:buFont typeface="Wingdings" panose="05000000000000000000" pitchFamily="2" charset="2"/>
              <a:buChar char="§"/>
            </a:pPr>
            <a:r>
              <a:rPr lang="en-US" dirty="0"/>
              <a:t>Every 5% drop in completion → 3% drop in subscription renewals.</a:t>
            </a:r>
          </a:p>
          <a:p>
            <a:pPr marL="285750" indent="-285750">
              <a:buFont typeface="Wingdings" panose="05000000000000000000" pitchFamily="2" charset="2"/>
              <a:buChar char="§"/>
            </a:pPr>
            <a:r>
              <a:rPr lang="en-US" dirty="0"/>
              <a:t>Lack of real-time support → ~20% mid-course churn.</a:t>
            </a:r>
          </a:p>
        </p:txBody>
      </p:sp>
    </p:spTree>
    <p:extLst>
      <p:ext uri="{BB962C8B-B14F-4D97-AF65-F5344CB8AC3E}">
        <p14:creationId xmlns:p14="http://schemas.microsoft.com/office/powerpoint/2010/main" val="14220467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08021" y="241828"/>
            <a:ext cx="10515600" cy="607411"/>
          </a:xfrm>
        </p:spPr>
        <p:txBody>
          <a:bodyPr/>
          <a:lstStyle/>
          <a:p>
            <a:r>
              <a:rPr lang="en-IN" sz="3200" b="1" dirty="0"/>
              <a:t>AI Features &amp; Impact</a:t>
            </a:r>
          </a:p>
        </p:txBody>
      </p:sp>
      <p:sp>
        <p:nvSpPr>
          <p:cNvPr id="10" name="TextBox 9">
            <a:extLst>
              <a:ext uri="{FF2B5EF4-FFF2-40B4-BE49-F238E27FC236}">
                <a16:creationId xmlns:a16="http://schemas.microsoft.com/office/drawing/2014/main" id="{1E6FA516-AC0D-7FFF-2BB4-44BFC846D61A}"/>
              </a:ext>
            </a:extLst>
          </p:cNvPr>
          <p:cNvSpPr txBox="1"/>
          <p:nvPr/>
        </p:nvSpPr>
        <p:spPr>
          <a:xfrm>
            <a:off x="6829525" y="2084358"/>
            <a:ext cx="4933377" cy="630942"/>
          </a:xfrm>
          <a:prstGeom prst="rect">
            <a:avLst/>
          </a:prstGeom>
          <a:noFill/>
        </p:spPr>
        <p:txBody>
          <a:bodyPr wrap="square" lIns="0" tIns="0" rIns="0" bIns="0" rtlCol="0">
            <a:spAutoFit/>
          </a:bodyPr>
          <a:lstStyle/>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pic>
        <p:nvPicPr>
          <p:cNvPr id="12" name="Graphic 11">
            <a:extLst>
              <a:ext uri="{FF2B5EF4-FFF2-40B4-BE49-F238E27FC236}">
                <a16:creationId xmlns:a16="http://schemas.microsoft.com/office/drawing/2014/main" id="{4F8DA155-B678-C04F-12DE-CCF4C4E8E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graphicFrame>
        <p:nvGraphicFramePr>
          <p:cNvPr id="18" name="Table 17">
            <a:extLst>
              <a:ext uri="{FF2B5EF4-FFF2-40B4-BE49-F238E27FC236}">
                <a16:creationId xmlns:a16="http://schemas.microsoft.com/office/drawing/2014/main" id="{08808FBE-3917-2EEF-B1E1-CE96592F2078}"/>
              </a:ext>
            </a:extLst>
          </p:cNvPr>
          <p:cNvGraphicFramePr>
            <a:graphicFrameLocks noGrp="1"/>
          </p:cNvGraphicFramePr>
          <p:nvPr>
            <p:extLst>
              <p:ext uri="{D42A27DB-BD31-4B8C-83A1-F6EECF244321}">
                <p14:modId xmlns:p14="http://schemas.microsoft.com/office/powerpoint/2010/main" val="2556472734"/>
              </p:ext>
            </p:extLst>
          </p:nvPr>
        </p:nvGraphicFramePr>
        <p:xfrm>
          <a:off x="562364" y="849239"/>
          <a:ext cx="10926501" cy="2720836"/>
        </p:xfrm>
        <a:graphic>
          <a:graphicData uri="http://schemas.openxmlformats.org/drawingml/2006/table">
            <a:tbl>
              <a:tblPr firstRow="1" bandRow="1">
                <a:tableStyleId>{68D230F3-CF80-4859-8CE7-A43EE81993B5}</a:tableStyleId>
              </a:tblPr>
              <a:tblGrid>
                <a:gridCol w="3642167">
                  <a:extLst>
                    <a:ext uri="{9D8B030D-6E8A-4147-A177-3AD203B41FA5}">
                      <a16:colId xmlns:a16="http://schemas.microsoft.com/office/drawing/2014/main" val="2532418432"/>
                    </a:ext>
                  </a:extLst>
                </a:gridCol>
                <a:gridCol w="3642167">
                  <a:extLst>
                    <a:ext uri="{9D8B030D-6E8A-4147-A177-3AD203B41FA5}">
                      <a16:colId xmlns:a16="http://schemas.microsoft.com/office/drawing/2014/main" val="4140220279"/>
                    </a:ext>
                  </a:extLst>
                </a:gridCol>
                <a:gridCol w="3642167">
                  <a:extLst>
                    <a:ext uri="{9D8B030D-6E8A-4147-A177-3AD203B41FA5}">
                      <a16:colId xmlns:a16="http://schemas.microsoft.com/office/drawing/2014/main" val="3196227386"/>
                    </a:ext>
                  </a:extLst>
                </a:gridCol>
              </a:tblGrid>
              <a:tr h="537852">
                <a:tc>
                  <a:txBody>
                    <a:bodyPr/>
                    <a:lstStyle/>
                    <a:p>
                      <a:pPr algn="ctr"/>
                      <a:r>
                        <a:rPr lang="en-IN" dirty="0"/>
                        <a:t>AI Feature</a:t>
                      </a:r>
                    </a:p>
                  </a:txBody>
                  <a:tcPr anchor="ctr"/>
                </a:tc>
                <a:tc>
                  <a:txBody>
                    <a:bodyPr/>
                    <a:lstStyle/>
                    <a:p>
                      <a:pPr algn="ctr"/>
                      <a:r>
                        <a:rPr lang="en-IN" dirty="0"/>
                        <a:t>Technical Function</a:t>
                      </a:r>
                    </a:p>
                  </a:txBody>
                  <a:tcPr anchor="ctr"/>
                </a:tc>
                <a:tc>
                  <a:txBody>
                    <a:bodyPr/>
                    <a:lstStyle/>
                    <a:p>
                      <a:pPr algn="ctr"/>
                      <a:r>
                        <a:rPr lang="en-IN" dirty="0"/>
                        <a:t>CX &amp; Business Impact</a:t>
                      </a:r>
                    </a:p>
                  </a:txBody>
                  <a:tcPr anchor="ctr"/>
                </a:tc>
                <a:extLst>
                  <a:ext uri="{0D108BD9-81ED-4DB2-BD59-A6C34878D82A}">
                    <a16:rowId xmlns:a16="http://schemas.microsoft.com/office/drawing/2014/main" val="973373295"/>
                  </a:ext>
                </a:extLst>
              </a:tr>
              <a:tr h="569404">
                <a:tc>
                  <a:txBody>
                    <a:bodyPr/>
                    <a:lstStyle/>
                    <a:p>
                      <a:r>
                        <a:rPr lang="en-IN"/>
                        <a:t>Personalized Recommendations</a:t>
                      </a:r>
                    </a:p>
                  </a:txBody>
                  <a:tcPr anchor="ctr"/>
                </a:tc>
                <a:tc>
                  <a:txBody>
                    <a:bodyPr/>
                    <a:lstStyle/>
                    <a:p>
                      <a:r>
                        <a:rPr lang="en-IN"/>
                        <a:t>Collaborative filtering + NLP content mapping</a:t>
                      </a:r>
                    </a:p>
                  </a:txBody>
                  <a:tcPr anchor="ctr"/>
                </a:tc>
                <a:tc>
                  <a:txBody>
                    <a:bodyPr/>
                    <a:lstStyle/>
                    <a:p>
                      <a:r>
                        <a:rPr lang="en-IN" b="1" dirty="0">
                          <a:solidFill>
                            <a:srgbClr val="009A44"/>
                          </a:solidFill>
                        </a:rPr>
                        <a:t>↑</a:t>
                      </a:r>
                      <a:r>
                        <a:rPr lang="en-IN" dirty="0"/>
                        <a:t> Engagement (+1.3x completion)</a:t>
                      </a:r>
                    </a:p>
                  </a:txBody>
                  <a:tcPr anchor="ctr"/>
                </a:tc>
                <a:extLst>
                  <a:ext uri="{0D108BD9-81ED-4DB2-BD59-A6C34878D82A}">
                    <a16:rowId xmlns:a16="http://schemas.microsoft.com/office/drawing/2014/main" val="3270715941"/>
                  </a:ext>
                </a:extLst>
              </a:tr>
              <a:tr h="544011">
                <a:tc>
                  <a:txBody>
                    <a:bodyPr/>
                    <a:lstStyle/>
                    <a:p>
                      <a:r>
                        <a:rPr lang="en-IN"/>
                        <a:t>Automated Feedback</a:t>
                      </a:r>
                    </a:p>
                  </a:txBody>
                  <a:tcPr anchor="ctr"/>
                </a:tc>
                <a:tc>
                  <a:txBody>
                    <a:bodyPr/>
                    <a:lstStyle/>
                    <a:p>
                      <a:r>
                        <a:rPr lang="en-US"/>
                        <a:t>LLM + domain rubrics for grading</a:t>
                      </a:r>
                    </a:p>
                  </a:txBody>
                  <a:tcPr anchor="ctr"/>
                </a:tc>
                <a:tc>
                  <a:txBody>
                    <a:bodyPr/>
                    <a:lstStyle/>
                    <a:p>
                      <a:r>
                        <a:rPr lang="en-IN"/>
                        <a:t>Instant turnaround; consistent quality</a:t>
                      </a:r>
                    </a:p>
                  </a:txBody>
                  <a:tcPr anchor="ctr"/>
                </a:tc>
                <a:extLst>
                  <a:ext uri="{0D108BD9-81ED-4DB2-BD59-A6C34878D82A}">
                    <a16:rowId xmlns:a16="http://schemas.microsoft.com/office/drawing/2014/main" val="602775986"/>
                  </a:ext>
                </a:extLst>
              </a:tr>
              <a:tr h="451412">
                <a:tc>
                  <a:txBody>
                    <a:bodyPr/>
                    <a:lstStyle/>
                    <a:p>
                      <a:r>
                        <a:rPr lang="en-IN"/>
                        <a:t>Adaptive Nudges</a:t>
                      </a:r>
                    </a:p>
                  </a:txBody>
                  <a:tcPr anchor="ctr"/>
                </a:tc>
                <a:tc>
                  <a:txBody>
                    <a:bodyPr/>
                    <a:lstStyle/>
                    <a:p>
                      <a:r>
                        <a:rPr lang="en-IN"/>
                        <a:t>Predictive models detect inactivity</a:t>
                      </a:r>
                    </a:p>
                  </a:txBody>
                  <a:tcPr anchor="ctr"/>
                </a:tc>
                <a:tc>
                  <a:txBody>
                    <a:bodyPr/>
                    <a:lstStyle/>
                    <a:p>
                      <a:r>
                        <a:rPr lang="en-IN" dirty="0"/>
                        <a:t>8–10% dropout rate</a:t>
                      </a:r>
                    </a:p>
                  </a:txBody>
                  <a:tcPr anchor="ctr"/>
                </a:tc>
                <a:extLst>
                  <a:ext uri="{0D108BD9-81ED-4DB2-BD59-A6C34878D82A}">
                    <a16:rowId xmlns:a16="http://schemas.microsoft.com/office/drawing/2014/main" val="1700051025"/>
                  </a:ext>
                </a:extLst>
              </a:tr>
              <a:tr h="451412">
                <a:tc>
                  <a:txBody>
                    <a:bodyPr/>
                    <a:lstStyle/>
                    <a:p>
                      <a:r>
                        <a:rPr lang="en-IN"/>
                        <a:t>AI Translation</a:t>
                      </a:r>
                    </a:p>
                  </a:txBody>
                  <a:tcPr anchor="ctr"/>
                </a:tc>
                <a:tc>
                  <a:txBody>
                    <a:bodyPr/>
                    <a:lstStyle/>
                    <a:p>
                      <a:r>
                        <a:rPr lang="en-US"/>
                        <a:t>Neural MT with context tuning</a:t>
                      </a:r>
                    </a:p>
                  </a:txBody>
                  <a:tcPr anchor="ctr"/>
                </a:tc>
                <a:tc>
                  <a:txBody>
                    <a:bodyPr/>
                    <a:lstStyle/>
                    <a:p>
                      <a:r>
                        <a:rPr lang="en-US" dirty="0"/>
                        <a:t>Expanded market reach by ~40%</a:t>
                      </a:r>
                    </a:p>
                  </a:txBody>
                  <a:tcPr anchor="ctr"/>
                </a:tc>
                <a:extLst>
                  <a:ext uri="{0D108BD9-81ED-4DB2-BD59-A6C34878D82A}">
                    <a16:rowId xmlns:a16="http://schemas.microsoft.com/office/drawing/2014/main" val="698788600"/>
                  </a:ext>
                </a:extLst>
              </a:tr>
            </a:tbl>
          </a:graphicData>
        </a:graphic>
      </p:graphicFrame>
      <p:sp>
        <p:nvSpPr>
          <p:cNvPr id="19" name="Rectangle: Rounded Corners 18">
            <a:extLst>
              <a:ext uri="{FF2B5EF4-FFF2-40B4-BE49-F238E27FC236}">
                <a16:creationId xmlns:a16="http://schemas.microsoft.com/office/drawing/2014/main" id="{547F2D3F-0883-878E-437A-4716143BE21E}"/>
              </a:ext>
            </a:extLst>
          </p:cNvPr>
          <p:cNvSpPr/>
          <p:nvPr/>
        </p:nvSpPr>
        <p:spPr bwMode="gray">
          <a:xfrm>
            <a:off x="523311" y="3860671"/>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AI is strong at discovery &amp; grading but weak in real-time, in-context support.</a:t>
            </a:r>
            <a:endParaRPr lang="en-US" sz="1600" dirty="0"/>
          </a:p>
        </p:txBody>
      </p:sp>
      <p:grpSp>
        <p:nvGrpSpPr>
          <p:cNvPr id="20" name="Group 19">
            <a:extLst>
              <a:ext uri="{FF2B5EF4-FFF2-40B4-BE49-F238E27FC236}">
                <a16:creationId xmlns:a16="http://schemas.microsoft.com/office/drawing/2014/main" id="{64CD0544-EE26-1695-AA8A-DC17B43CEF1D}"/>
              </a:ext>
            </a:extLst>
          </p:cNvPr>
          <p:cNvGrpSpPr/>
          <p:nvPr/>
        </p:nvGrpSpPr>
        <p:grpSpPr>
          <a:xfrm>
            <a:off x="199101" y="4715446"/>
            <a:ext cx="5807758" cy="295200"/>
            <a:chOff x="222734" y="2039325"/>
            <a:chExt cx="5807758" cy="295200"/>
          </a:xfrm>
        </p:grpSpPr>
        <p:sp>
          <p:nvSpPr>
            <p:cNvPr id="21" name="Rectangle 20">
              <a:extLst>
                <a:ext uri="{FF2B5EF4-FFF2-40B4-BE49-F238E27FC236}">
                  <a16:creationId xmlns:a16="http://schemas.microsoft.com/office/drawing/2014/main" id="{21127F8C-83B4-D818-8D37-F4BD7DB7F14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Pentagon 74">
              <a:extLst>
                <a:ext uri="{FF2B5EF4-FFF2-40B4-BE49-F238E27FC236}">
                  <a16:creationId xmlns:a16="http://schemas.microsoft.com/office/drawing/2014/main" id="{0C829D92-42CE-1F86-33D1-C01FFD423AB4}"/>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Proposal</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43FFA31C-CBAC-5488-5ECE-2D999019C727}"/>
              </a:ext>
            </a:extLst>
          </p:cNvPr>
          <p:cNvSpPr txBox="1"/>
          <p:nvPr/>
        </p:nvSpPr>
        <p:spPr>
          <a:xfrm>
            <a:off x="199101" y="5071667"/>
            <a:ext cx="6094070" cy="1277273"/>
          </a:xfrm>
          <a:prstGeom prst="rect">
            <a:avLst/>
          </a:prstGeom>
          <a:noFill/>
        </p:spPr>
        <p:txBody>
          <a:bodyPr wrap="square">
            <a:spAutoFit/>
          </a:bodyPr>
          <a:lstStyle/>
          <a:p>
            <a:r>
              <a:rPr lang="en-US" b="1" dirty="0"/>
              <a:t>LLM-Powered AI Learning Coach</a:t>
            </a:r>
            <a:endParaRPr lang="en-US" dirty="0"/>
          </a:p>
          <a:p>
            <a:pPr marL="285750" indent="-285750">
              <a:spcAft>
                <a:spcPts val="300"/>
              </a:spcAft>
              <a:buFont typeface="Wingdings" panose="05000000000000000000" pitchFamily="2" charset="2"/>
              <a:buChar char="§"/>
            </a:pPr>
            <a:r>
              <a:rPr lang="en-US" dirty="0"/>
              <a:t>Embedded in course player.</a:t>
            </a:r>
          </a:p>
          <a:p>
            <a:pPr marL="285750" indent="-285750">
              <a:spcAft>
                <a:spcPts val="300"/>
              </a:spcAft>
              <a:buFont typeface="Wingdings" panose="05000000000000000000" pitchFamily="2" charset="2"/>
              <a:buChar char="§"/>
            </a:pPr>
            <a:r>
              <a:rPr lang="en-US" dirty="0"/>
              <a:t>Contextual Q&amp;A based on current lesson.</a:t>
            </a:r>
          </a:p>
          <a:p>
            <a:pPr marL="285750" indent="-285750">
              <a:spcAft>
                <a:spcPts val="300"/>
              </a:spcAft>
              <a:buFont typeface="Wingdings" panose="05000000000000000000" pitchFamily="2" charset="2"/>
              <a:buChar char="§"/>
            </a:pPr>
            <a:r>
              <a:rPr lang="en-US" dirty="0"/>
              <a:t>Adaptive practice &amp; revision scheduling.</a:t>
            </a:r>
          </a:p>
        </p:txBody>
      </p:sp>
      <p:grpSp>
        <p:nvGrpSpPr>
          <p:cNvPr id="26" name="Group 25">
            <a:extLst>
              <a:ext uri="{FF2B5EF4-FFF2-40B4-BE49-F238E27FC236}">
                <a16:creationId xmlns:a16="http://schemas.microsoft.com/office/drawing/2014/main" id="{0416A1D4-B13F-15FE-6DE2-78BF2F8DCE57}"/>
              </a:ext>
            </a:extLst>
          </p:cNvPr>
          <p:cNvGrpSpPr/>
          <p:nvPr/>
        </p:nvGrpSpPr>
        <p:grpSpPr>
          <a:xfrm>
            <a:off x="6185143" y="4706979"/>
            <a:ext cx="5807758" cy="291923"/>
            <a:chOff x="222734" y="2039325"/>
            <a:chExt cx="5807758" cy="295200"/>
          </a:xfrm>
        </p:grpSpPr>
        <p:sp>
          <p:nvSpPr>
            <p:cNvPr id="27" name="Rectangle 26">
              <a:extLst>
                <a:ext uri="{FF2B5EF4-FFF2-40B4-BE49-F238E27FC236}">
                  <a16:creationId xmlns:a16="http://schemas.microsoft.com/office/drawing/2014/main" id="{253159AE-8510-F0ED-E34C-59F98B4EC71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Pentagon 74">
              <a:extLst>
                <a:ext uri="{FF2B5EF4-FFF2-40B4-BE49-F238E27FC236}">
                  <a16:creationId xmlns:a16="http://schemas.microsoft.com/office/drawing/2014/main" id="{88761B09-B486-F01A-8E47-409CD16B0E1C}"/>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Projected Gains</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0" name="TextBox 29">
            <a:extLst>
              <a:ext uri="{FF2B5EF4-FFF2-40B4-BE49-F238E27FC236}">
                <a16:creationId xmlns:a16="http://schemas.microsoft.com/office/drawing/2014/main" id="{65095ECF-9A76-3716-8510-DE7EA1D0A7F3}"/>
              </a:ext>
            </a:extLst>
          </p:cNvPr>
          <p:cNvSpPr txBox="1"/>
          <p:nvPr/>
        </p:nvSpPr>
        <p:spPr>
          <a:xfrm>
            <a:off x="6185143" y="5098706"/>
            <a:ext cx="6105644" cy="1000274"/>
          </a:xfrm>
          <a:prstGeom prst="rect">
            <a:avLst/>
          </a:prstGeom>
          <a:noFill/>
        </p:spPr>
        <p:txBody>
          <a:bodyPr wrap="square">
            <a:spAutoFit/>
          </a:bodyPr>
          <a:lstStyle/>
          <a:p>
            <a:pPr marL="285750" indent="-285750">
              <a:spcAft>
                <a:spcPts val="300"/>
              </a:spcAft>
              <a:buFont typeface="Wingdings" panose="05000000000000000000" pitchFamily="2" charset="2"/>
              <a:buChar char="§"/>
            </a:pPr>
            <a:r>
              <a:rPr lang="en-US" dirty="0"/>
              <a:t>Completion rate </a:t>
            </a:r>
            <a:r>
              <a:rPr lang="en-US" b="1" dirty="0">
                <a:solidFill>
                  <a:srgbClr val="009A44"/>
                </a:solidFill>
              </a:rPr>
              <a:t>↑</a:t>
            </a:r>
            <a:r>
              <a:rPr lang="en-US" dirty="0"/>
              <a:t> +25–30%</a:t>
            </a:r>
          </a:p>
          <a:p>
            <a:pPr marL="285750" indent="-285750">
              <a:spcAft>
                <a:spcPts val="300"/>
              </a:spcAft>
              <a:buFont typeface="Wingdings" panose="05000000000000000000" pitchFamily="2" charset="2"/>
              <a:buChar char="§"/>
            </a:pPr>
            <a:r>
              <a:rPr lang="en-US" dirty="0"/>
              <a:t>NPS </a:t>
            </a:r>
            <a:r>
              <a:rPr lang="en-US" b="1" dirty="0">
                <a:solidFill>
                  <a:srgbClr val="009A44"/>
                </a:solidFill>
              </a:rPr>
              <a:t>↑</a:t>
            </a:r>
            <a:r>
              <a:rPr lang="en-US" dirty="0"/>
              <a:t> +12</a:t>
            </a:r>
          </a:p>
          <a:p>
            <a:pPr marL="285750" indent="-285750">
              <a:spcAft>
                <a:spcPts val="300"/>
              </a:spcAft>
              <a:buFont typeface="Wingdings" panose="05000000000000000000" pitchFamily="2" charset="2"/>
              <a:buChar char="§"/>
            </a:pPr>
            <a:r>
              <a:rPr lang="en-US" dirty="0"/>
              <a:t>Churn </a:t>
            </a:r>
            <a:r>
              <a:rPr lang="en-US" b="1" dirty="0">
                <a:solidFill>
                  <a:srgbClr val="DA291C"/>
                </a:solidFill>
              </a:rPr>
              <a:t>↓</a:t>
            </a:r>
            <a:r>
              <a:rPr lang="en-US" dirty="0"/>
              <a:t> -20%</a:t>
            </a:r>
          </a:p>
        </p:txBody>
      </p:sp>
    </p:spTree>
    <p:extLst>
      <p:ext uri="{BB962C8B-B14F-4D97-AF65-F5344CB8AC3E}">
        <p14:creationId xmlns:p14="http://schemas.microsoft.com/office/powerpoint/2010/main" val="16100081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B4E55-A534-7FF9-0EFE-1C2A40E4DB6D}"/>
            </a:ext>
          </a:extLst>
        </p:cNvPr>
        <p:cNvGrpSpPr/>
        <p:nvPr/>
      </p:nvGrpSpPr>
      <p:grpSpPr>
        <a:xfrm>
          <a:off x="0" y="0"/>
          <a:ext cx="0" cy="0"/>
          <a:chOff x="0" y="0"/>
          <a:chExt cx="0" cy="0"/>
        </a:xfrm>
      </p:grpSpPr>
      <p:pic>
        <p:nvPicPr>
          <p:cNvPr id="4104" name="Picture 8" descr="Vector illustration of the concept of social comparison between the winner  and the loser | Premium Vector">
            <a:extLst>
              <a:ext uri="{FF2B5EF4-FFF2-40B4-BE49-F238E27FC236}">
                <a16:creationId xmlns:a16="http://schemas.microsoft.com/office/drawing/2014/main" id="{66C8C406-E62B-CD6C-C5D3-B6812DA0FA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3562" b="904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4E9F331-4676-210E-CA50-8A7538EA9E21}"/>
              </a:ext>
            </a:extLst>
          </p:cNvPr>
          <p:cNvSpPr/>
          <p:nvPr/>
        </p:nvSpPr>
        <p:spPr bwMode="gray">
          <a:xfrm>
            <a:off x="-386080" y="3054927"/>
            <a:ext cx="7559040" cy="748146"/>
          </a:xfrm>
          <a:prstGeom prst="roundRect">
            <a:avLst>
              <a:gd name="adj" fmla="val 50000"/>
            </a:avLst>
          </a:prstGeom>
          <a:solidFill>
            <a:srgbClr val="012169"/>
          </a:solidFill>
          <a:ln w="19050" algn="ctr">
            <a:noFill/>
            <a:miter lim="800000"/>
            <a:headEnd/>
            <a:tailEnd/>
          </a:ln>
        </p:spPr>
        <p:txBody>
          <a:bodyPr wrap="square" lIns="91440" tIns="88900" rIns="88900" bIns="88900" rtlCol="0" anchor="ctr"/>
          <a:lstStyle/>
          <a:p>
            <a:pPr marL="630238" marR="0" lvl="0" defTabSz="914400" rtl="0" eaLnBrk="1" fontAlgn="auto" latinLnBrk="0" hangingPunct="1">
              <a:lnSpc>
                <a:spcPct val="106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a:ea typeface="+mn-ea"/>
                <a:cs typeface="+mn-cs"/>
              </a:rPr>
              <a:t>Feature Comparison Summary</a:t>
            </a:r>
          </a:p>
        </p:txBody>
      </p:sp>
      <p:cxnSp>
        <p:nvCxnSpPr>
          <p:cNvPr id="9" name="Straight Connector 8">
            <a:extLst>
              <a:ext uri="{FF2B5EF4-FFF2-40B4-BE49-F238E27FC236}">
                <a16:creationId xmlns:a16="http://schemas.microsoft.com/office/drawing/2014/main" id="{532B4DCB-BE31-BE97-7042-E50C2A339A77}"/>
              </a:ext>
            </a:extLst>
          </p:cNvPr>
          <p:cNvCxnSpPr/>
          <p:nvPr/>
        </p:nvCxnSpPr>
        <p:spPr>
          <a:xfrm>
            <a:off x="3767769" y="3923572"/>
            <a:ext cx="0" cy="1674564"/>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6EABDAA4-55C6-2D3C-8CB6-46E9EBFB5664}"/>
              </a:ext>
            </a:extLst>
          </p:cNvPr>
          <p:cNvCxnSpPr/>
          <p:nvPr/>
        </p:nvCxnSpPr>
        <p:spPr>
          <a:xfrm>
            <a:off x="7886241" y="3912555"/>
            <a:ext cx="0" cy="1674564"/>
          </a:xfrm>
          <a:prstGeom prst="line">
            <a:avLst/>
          </a:prstGeom>
          <a:ln/>
        </p:spPr>
        <p:style>
          <a:lnRef idx="3">
            <a:schemeClr val="dk1"/>
          </a:lnRef>
          <a:fillRef idx="0">
            <a:schemeClr val="dk1"/>
          </a:fillRef>
          <a:effectRef idx="2">
            <a:schemeClr val="dk1"/>
          </a:effectRef>
          <a:fontRef idx="minor">
            <a:schemeClr val="tx1"/>
          </a:fontRef>
        </p:style>
      </p:cxnSp>
      <p:pic>
        <p:nvPicPr>
          <p:cNvPr id="13" name="Graphic 12">
            <a:extLst>
              <a:ext uri="{FF2B5EF4-FFF2-40B4-BE49-F238E27FC236}">
                <a16:creationId xmlns:a16="http://schemas.microsoft.com/office/drawing/2014/main" id="{6A5A6811-8337-56CA-B749-D1C2D6915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7" y="4548135"/>
            <a:ext cx="3510267" cy="498428"/>
          </a:xfrm>
          <a:prstGeom prst="rect">
            <a:avLst/>
          </a:prstGeom>
        </p:spPr>
      </p:pic>
      <p:pic>
        <p:nvPicPr>
          <p:cNvPr id="15" name="Graphic 14">
            <a:extLst>
              <a:ext uri="{FF2B5EF4-FFF2-40B4-BE49-F238E27FC236}">
                <a16:creationId xmlns:a16="http://schemas.microsoft.com/office/drawing/2014/main" id="{2F27FED8-5CF5-0ADD-27E4-2D4F59D799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1868" y="4299374"/>
            <a:ext cx="2470275" cy="922960"/>
          </a:xfrm>
          <a:prstGeom prst="rect">
            <a:avLst/>
          </a:prstGeom>
        </p:spPr>
      </p:pic>
      <p:pic>
        <p:nvPicPr>
          <p:cNvPr id="4102" name="Picture 6" descr="Khan Academy - vélezreyes+">
            <a:extLst>
              <a:ext uri="{FF2B5EF4-FFF2-40B4-BE49-F238E27FC236}">
                <a16:creationId xmlns:a16="http://schemas.microsoft.com/office/drawing/2014/main" id="{33395C18-EE8E-EEF1-00AC-A5BC49BA8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165" y="4160439"/>
            <a:ext cx="4247909" cy="127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3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5" y="416957"/>
            <a:ext cx="10694772" cy="396968"/>
          </a:xfrm>
          <a:prstGeom prst="rect">
            <a:avLst/>
          </a:prstGeom>
          <a:noFill/>
        </p:spPr>
        <p:txBody>
          <a:bodyPr wrap="square">
            <a:spAutoFit/>
          </a:bodyPr>
          <a:lstStyle/>
          <a:p>
            <a:pPr algn="just">
              <a:lnSpc>
                <a:spcPts val="1900"/>
              </a:lnSpc>
              <a:defRPr/>
            </a:pPr>
            <a:r>
              <a:rPr lang="en-US" sz="3600" b="1" dirty="0">
                <a:solidFill>
                  <a:prstClr val="black"/>
                </a:solidFill>
                <a:latin typeface="+mj-lt"/>
              </a:rPr>
              <a:t>Competitive Analysis</a:t>
            </a:r>
          </a:p>
        </p:txBody>
      </p:sp>
      <p:graphicFrame>
        <p:nvGraphicFramePr>
          <p:cNvPr id="2" name="Table 1">
            <a:extLst>
              <a:ext uri="{FF2B5EF4-FFF2-40B4-BE49-F238E27FC236}">
                <a16:creationId xmlns:a16="http://schemas.microsoft.com/office/drawing/2014/main" id="{6F44E88D-1081-AE38-9AF6-F9D65A4BC1C6}"/>
              </a:ext>
            </a:extLst>
          </p:cNvPr>
          <p:cNvGraphicFramePr>
            <a:graphicFrameLocks noGrp="1"/>
          </p:cNvGraphicFramePr>
          <p:nvPr>
            <p:extLst>
              <p:ext uri="{D42A27DB-BD31-4B8C-83A1-F6EECF244321}">
                <p14:modId xmlns:p14="http://schemas.microsoft.com/office/powerpoint/2010/main" val="3438246412"/>
              </p:ext>
            </p:extLst>
          </p:nvPr>
        </p:nvGraphicFramePr>
        <p:xfrm>
          <a:off x="752354" y="1055332"/>
          <a:ext cx="10868628" cy="2521245"/>
        </p:xfrm>
        <a:graphic>
          <a:graphicData uri="http://schemas.openxmlformats.org/drawingml/2006/table">
            <a:tbl>
              <a:tblPr firstRow="1" bandRow="1">
                <a:tableStyleId>{E8B1032C-EA38-4F05-BA0D-38AFFFC7BED3}</a:tableStyleId>
              </a:tblPr>
              <a:tblGrid>
                <a:gridCol w="2717157">
                  <a:extLst>
                    <a:ext uri="{9D8B030D-6E8A-4147-A177-3AD203B41FA5}">
                      <a16:colId xmlns:a16="http://schemas.microsoft.com/office/drawing/2014/main" val="3433296478"/>
                    </a:ext>
                  </a:extLst>
                </a:gridCol>
                <a:gridCol w="2717157">
                  <a:extLst>
                    <a:ext uri="{9D8B030D-6E8A-4147-A177-3AD203B41FA5}">
                      <a16:colId xmlns:a16="http://schemas.microsoft.com/office/drawing/2014/main" val="1684764821"/>
                    </a:ext>
                  </a:extLst>
                </a:gridCol>
                <a:gridCol w="2717157">
                  <a:extLst>
                    <a:ext uri="{9D8B030D-6E8A-4147-A177-3AD203B41FA5}">
                      <a16:colId xmlns:a16="http://schemas.microsoft.com/office/drawing/2014/main" val="258266929"/>
                    </a:ext>
                  </a:extLst>
                </a:gridCol>
                <a:gridCol w="2717157">
                  <a:extLst>
                    <a:ext uri="{9D8B030D-6E8A-4147-A177-3AD203B41FA5}">
                      <a16:colId xmlns:a16="http://schemas.microsoft.com/office/drawing/2014/main" val="91341363"/>
                    </a:ext>
                  </a:extLst>
                </a:gridCol>
              </a:tblGrid>
              <a:tr h="504249">
                <a:tc>
                  <a:txBody>
                    <a:bodyPr/>
                    <a:lstStyle/>
                    <a:p>
                      <a:r>
                        <a:rPr lang="en-IN" dirty="0"/>
                        <a:t>Criteria</a:t>
                      </a:r>
                    </a:p>
                  </a:txBody>
                  <a:tcPr anchor="ctr"/>
                </a:tc>
                <a:tc>
                  <a:txBody>
                    <a:bodyPr/>
                    <a:lstStyle/>
                    <a:p>
                      <a:endParaRPr lang="en-IN" dirty="0"/>
                    </a:p>
                  </a:txBody>
                  <a:tcPr anchor="ctr"/>
                </a:tc>
                <a:tc>
                  <a:txBody>
                    <a:bodyPr/>
                    <a:lstStyle/>
                    <a:p>
                      <a:endParaRPr lang="en-IN" dirty="0"/>
                    </a:p>
                  </a:txBody>
                  <a:tcPr anchor="ctr"/>
                </a:tc>
                <a:tc>
                  <a:txBody>
                    <a:bodyPr/>
                    <a:lstStyle/>
                    <a:p>
                      <a:endParaRPr lang="en-IN" dirty="0"/>
                    </a:p>
                  </a:txBody>
                  <a:tcPr anchor="ctr"/>
                </a:tc>
                <a:extLst>
                  <a:ext uri="{0D108BD9-81ED-4DB2-BD59-A6C34878D82A}">
                    <a16:rowId xmlns:a16="http://schemas.microsoft.com/office/drawing/2014/main" val="1699130282"/>
                  </a:ext>
                </a:extLst>
              </a:tr>
              <a:tr h="504249">
                <a:tc>
                  <a:txBody>
                    <a:bodyPr/>
                    <a:lstStyle/>
                    <a:p>
                      <a:r>
                        <a:rPr lang="en-IN" sz="1600"/>
                        <a:t>Credential Value</a:t>
                      </a:r>
                    </a:p>
                  </a:txBody>
                  <a:tcPr anchor="ctr"/>
                </a:tc>
                <a:tc>
                  <a:txBody>
                    <a:bodyPr/>
                    <a:lstStyle/>
                    <a:p>
                      <a:r>
                        <a:rPr lang="en-IN" sz="1600"/>
                        <a:t>High</a:t>
                      </a:r>
                    </a:p>
                  </a:txBody>
                  <a:tcPr anchor="ctr"/>
                </a:tc>
                <a:tc>
                  <a:txBody>
                    <a:bodyPr/>
                    <a:lstStyle/>
                    <a:p>
                      <a:r>
                        <a:rPr lang="en-IN" sz="1600"/>
                        <a:t>Low–Medium</a:t>
                      </a:r>
                    </a:p>
                  </a:txBody>
                  <a:tcPr anchor="ctr"/>
                </a:tc>
                <a:tc>
                  <a:txBody>
                    <a:bodyPr/>
                    <a:lstStyle/>
                    <a:p>
                      <a:r>
                        <a:rPr lang="en-IN" sz="1600"/>
                        <a:t>Low</a:t>
                      </a:r>
                    </a:p>
                  </a:txBody>
                  <a:tcPr anchor="ctr"/>
                </a:tc>
                <a:extLst>
                  <a:ext uri="{0D108BD9-81ED-4DB2-BD59-A6C34878D82A}">
                    <a16:rowId xmlns:a16="http://schemas.microsoft.com/office/drawing/2014/main" val="326081829"/>
                  </a:ext>
                </a:extLst>
              </a:tr>
              <a:tr h="504249">
                <a:tc>
                  <a:txBody>
                    <a:bodyPr/>
                    <a:lstStyle/>
                    <a:p>
                      <a:r>
                        <a:rPr lang="en-IN" sz="1600"/>
                        <a:t>AI Personalization</a:t>
                      </a:r>
                    </a:p>
                  </a:txBody>
                  <a:tcPr anchor="ctr"/>
                </a:tc>
                <a:tc>
                  <a:txBody>
                    <a:bodyPr/>
                    <a:lstStyle/>
                    <a:p>
                      <a:r>
                        <a:rPr lang="en-IN" sz="1600"/>
                        <a:t>Strong</a:t>
                      </a:r>
                    </a:p>
                  </a:txBody>
                  <a:tcPr anchor="ctr"/>
                </a:tc>
                <a:tc>
                  <a:txBody>
                    <a:bodyPr/>
                    <a:lstStyle/>
                    <a:p>
                      <a:r>
                        <a:rPr lang="en-IN" sz="1600"/>
                        <a:t>Weak</a:t>
                      </a:r>
                    </a:p>
                  </a:txBody>
                  <a:tcPr anchor="ctr"/>
                </a:tc>
                <a:tc>
                  <a:txBody>
                    <a:bodyPr/>
                    <a:lstStyle/>
                    <a:p>
                      <a:r>
                        <a:rPr lang="en-IN" sz="1600"/>
                        <a:t>Minimal</a:t>
                      </a:r>
                    </a:p>
                  </a:txBody>
                  <a:tcPr anchor="ctr"/>
                </a:tc>
                <a:extLst>
                  <a:ext uri="{0D108BD9-81ED-4DB2-BD59-A6C34878D82A}">
                    <a16:rowId xmlns:a16="http://schemas.microsoft.com/office/drawing/2014/main" val="2888829664"/>
                  </a:ext>
                </a:extLst>
              </a:tr>
              <a:tr h="504249">
                <a:tc>
                  <a:txBody>
                    <a:bodyPr/>
                    <a:lstStyle/>
                    <a:p>
                      <a:r>
                        <a:rPr lang="en-IN" sz="1600"/>
                        <a:t>Hands-On</a:t>
                      </a:r>
                    </a:p>
                  </a:txBody>
                  <a:tcPr anchor="ctr"/>
                </a:tc>
                <a:tc>
                  <a:txBody>
                    <a:bodyPr/>
                    <a:lstStyle/>
                    <a:p>
                      <a:r>
                        <a:rPr lang="en-IN" sz="1600"/>
                        <a:t>High</a:t>
                      </a:r>
                    </a:p>
                  </a:txBody>
                  <a:tcPr anchor="ctr"/>
                </a:tc>
                <a:tc>
                  <a:txBody>
                    <a:bodyPr/>
                    <a:lstStyle/>
                    <a:p>
                      <a:r>
                        <a:rPr lang="en-IN" sz="1600"/>
                        <a:t>Variable</a:t>
                      </a:r>
                    </a:p>
                  </a:txBody>
                  <a:tcPr anchor="ctr"/>
                </a:tc>
                <a:tc>
                  <a:txBody>
                    <a:bodyPr/>
                    <a:lstStyle/>
                    <a:p>
                      <a:r>
                        <a:rPr lang="en-IN" sz="1600"/>
                        <a:t>Medium</a:t>
                      </a:r>
                    </a:p>
                  </a:txBody>
                  <a:tcPr anchor="ctr"/>
                </a:tc>
                <a:extLst>
                  <a:ext uri="{0D108BD9-81ED-4DB2-BD59-A6C34878D82A}">
                    <a16:rowId xmlns:a16="http://schemas.microsoft.com/office/drawing/2014/main" val="364295404"/>
                  </a:ext>
                </a:extLst>
              </a:tr>
              <a:tr h="504249">
                <a:tc>
                  <a:txBody>
                    <a:bodyPr/>
                    <a:lstStyle/>
                    <a:p>
                      <a:r>
                        <a:rPr lang="en-IN" sz="1600"/>
                        <a:t>Completion Rate</a:t>
                      </a:r>
                    </a:p>
                  </a:txBody>
                  <a:tcPr anchor="ctr"/>
                </a:tc>
                <a:tc>
                  <a:txBody>
                    <a:bodyPr/>
                    <a:lstStyle/>
                    <a:p>
                      <a:r>
                        <a:rPr lang="en-IN" sz="1600"/>
                        <a:t>15%</a:t>
                      </a:r>
                    </a:p>
                  </a:txBody>
                  <a:tcPr anchor="ctr"/>
                </a:tc>
                <a:tc>
                  <a:txBody>
                    <a:bodyPr/>
                    <a:lstStyle/>
                    <a:p>
                      <a:r>
                        <a:rPr lang="en-IN" sz="1600"/>
                        <a:t>7–10%</a:t>
                      </a:r>
                    </a:p>
                  </a:txBody>
                  <a:tcPr anchor="ctr"/>
                </a:tc>
                <a:tc>
                  <a:txBody>
                    <a:bodyPr/>
                    <a:lstStyle/>
                    <a:p>
                      <a:r>
                        <a:rPr lang="en-IN" sz="1600" dirty="0"/>
                        <a:t>35%</a:t>
                      </a:r>
                    </a:p>
                  </a:txBody>
                  <a:tcPr anchor="ctr"/>
                </a:tc>
                <a:extLst>
                  <a:ext uri="{0D108BD9-81ED-4DB2-BD59-A6C34878D82A}">
                    <a16:rowId xmlns:a16="http://schemas.microsoft.com/office/drawing/2014/main" val="2712353146"/>
                  </a:ext>
                </a:extLst>
              </a:tr>
            </a:tbl>
          </a:graphicData>
        </a:graphic>
      </p:graphicFrame>
      <p:pic>
        <p:nvPicPr>
          <p:cNvPr id="3" name="Graphic 2">
            <a:extLst>
              <a:ext uri="{FF2B5EF4-FFF2-40B4-BE49-F238E27FC236}">
                <a16:creationId xmlns:a16="http://schemas.microsoft.com/office/drawing/2014/main" id="{40DEAF85-9747-68EA-E129-755EE65C5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9679" y="1162868"/>
            <a:ext cx="2260880" cy="321025"/>
          </a:xfrm>
          <a:prstGeom prst="rect">
            <a:avLst/>
          </a:prstGeom>
        </p:spPr>
      </p:pic>
      <p:pic>
        <p:nvPicPr>
          <p:cNvPr id="5" name="Graphic 4">
            <a:extLst>
              <a:ext uri="{FF2B5EF4-FFF2-40B4-BE49-F238E27FC236}">
                <a16:creationId xmlns:a16="http://schemas.microsoft.com/office/drawing/2014/main" id="{234FCD61-0893-BF41-D2CF-A2280953DD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6190" y="1104874"/>
            <a:ext cx="1152000" cy="430416"/>
          </a:xfrm>
          <a:prstGeom prst="rect">
            <a:avLst/>
          </a:prstGeom>
        </p:spPr>
      </p:pic>
      <p:pic>
        <p:nvPicPr>
          <p:cNvPr id="7" name="Picture 6" descr="Khan Academy - vélezreyes+">
            <a:extLst>
              <a:ext uri="{FF2B5EF4-FFF2-40B4-BE49-F238E27FC236}">
                <a16:creationId xmlns:a16="http://schemas.microsoft.com/office/drawing/2014/main" id="{A46455BF-7A17-A8C8-D3C3-DB26084F7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435" y="982638"/>
            <a:ext cx="2119622" cy="6356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9C04715-BFAC-D4C5-44DD-83334D422561}"/>
              </a:ext>
            </a:extLst>
          </p:cNvPr>
          <p:cNvSpPr/>
          <p:nvPr/>
        </p:nvSpPr>
        <p:spPr bwMode="gray">
          <a:xfrm>
            <a:off x="523311" y="3860671"/>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Coursera leads on trust and AI but loses to gamified platforms in keeping learners consistently engaged.</a:t>
            </a:r>
            <a:endParaRPr lang="en-US" sz="1600" dirty="0"/>
          </a:p>
        </p:txBody>
      </p:sp>
      <p:grpSp>
        <p:nvGrpSpPr>
          <p:cNvPr id="9" name="Group 8">
            <a:extLst>
              <a:ext uri="{FF2B5EF4-FFF2-40B4-BE49-F238E27FC236}">
                <a16:creationId xmlns:a16="http://schemas.microsoft.com/office/drawing/2014/main" id="{33F67A75-B183-EE66-4938-295851981B04}"/>
              </a:ext>
            </a:extLst>
          </p:cNvPr>
          <p:cNvGrpSpPr/>
          <p:nvPr/>
        </p:nvGrpSpPr>
        <p:grpSpPr>
          <a:xfrm>
            <a:off x="199101" y="4715446"/>
            <a:ext cx="5807758" cy="291924"/>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Monetization &amp; Growth Opportunities</a:t>
              </a:r>
            </a:p>
          </p:txBody>
        </p:sp>
      </p:grpSp>
      <p:sp>
        <p:nvSpPr>
          <p:cNvPr id="12" name="TextBox 11">
            <a:extLst>
              <a:ext uri="{FF2B5EF4-FFF2-40B4-BE49-F238E27FC236}">
                <a16:creationId xmlns:a16="http://schemas.microsoft.com/office/drawing/2014/main" id="{E2821A8B-F4FE-F1CF-CF48-D3FA8E7B0D95}"/>
              </a:ext>
            </a:extLst>
          </p:cNvPr>
          <p:cNvSpPr txBox="1"/>
          <p:nvPr/>
        </p:nvSpPr>
        <p:spPr>
          <a:xfrm>
            <a:off x="199101" y="5071667"/>
            <a:ext cx="6094070" cy="1446550"/>
          </a:xfrm>
          <a:prstGeom prst="rect">
            <a:avLst/>
          </a:prstGeom>
          <a:noFill/>
        </p:spPr>
        <p:txBody>
          <a:bodyPr wrap="square">
            <a:spAutoFit/>
          </a:bodyPr>
          <a:lstStyle/>
          <a:p>
            <a:r>
              <a:rPr lang="en-IN" sz="1400" b="1" dirty="0"/>
              <a:t>Potential Levers:</a:t>
            </a:r>
            <a:endParaRPr lang="en-IN" sz="1400" dirty="0"/>
          </a:p>
          <a:p>
            <a:pPr marL="285750" indent="-285750">
              <a:buFont typeface="Wingdings" panose="05000000000000000000" pitchFamily="2" charset="2"/>
              <a:buChar char="§"/>
            </a:pPr>
            <a:r>
              <a:rPr lang="en-IN" sz="1400" b="1" dirty="0"/>
              <a:t>Micro-Credentials Marketplace:</a:t>
            </a:r>
            <a:r>
              <a:rPr lang="en-IN" sz="1400" dirty="0"/>
              <a:t> Short, verified skill badges ($10–$50).</a:t>
            </a:r>
          </a:p>
          <a:p>
            <a:pPr marL="285750" indent="-285750">
              <a:buFont typeface="Wingdings" panose="05000000000000000000" pitchFamily="2" charset="2"/>
              <a:buChar char="§"/>
            </a:pPr>
            <a:r>
              <a:rPr lang="en-IN" sz="1400" b="1" dirty="0"/>
              <a:t>AI Tutoring Add-On:</a:t>
            </a:r>
            <a:r>
              <a:rPr lang="en-IN" sz="1400" dirty="0"/>
              <a:t> $15/month for 24/7 AI coach.</a:t>
            </a:r>
          </a:p>
          <a:p>
            <a:pPr marL="285750" indent="-285750">
              <a:buFont typeface="Wingdings" panose="05000000000000000000" pitchFamily="2" charset="2"/>
              <a:buChar char="§"/>
            </a:pPr>
            <a:r>
              <a:rPr lang="en-IN" sz="1400" b="1" dirty="0"/>
              <a:t>Corporate Skills Benchmarking:</a:t>
            </a:r>
            <a:r>
              <a:rPr lang="en-IN" sz="1400" dirty="0"/>
              <a:t> B2B up-sell analytics.</a:t>
            </a:r>
          </a:p>
          <a:p>
            <a:pPr marL="285750" indent="-285750">
              <a:buFont typeface="Wingdings" panose="05000000000000000000" pitchFamily="2" charset="2"/>
              <a:buChar char="§"/>
            </a:pPr>
            <a:r>
              <a:rPr lang="en-IN" sz="1400" b="1" dirty="0"/>
              <a:t>Localized Partnerships:</a:t>
            </a:r>
            <a:r>
              <a:rPr lang="en-IN" sz="1400" dirty="0"/>
              <a:t> Expand in Asia &amp; Africa.</a:t>
            </a:r>
          </a:p>
          <a:p>
            <a:pPr marL="285750" indent="-285750">
              <a:buFont typeface="Wingdings" panose="05000000000000000000" pitchFamily="2" charset="2"/>
              <a:buChar char="§"/>
            </a:pPr>
            <a:r>
              <a:rPr lang="en-IN" sz="1400" b="1" dirty="0"/>
              <a:t>Gamified Premium Track:</a:t>
            </a:r>
            <a:r>
              <a:rPr lang="en-IN" sz="1400" dirty="0"/>
              <a:t> Points, streaks, leaderboards</a:t>
            </a:r>
            <a:r>
              <a:rPr lang="en-IN" dirty="0"/>
              <a:t>.</a:t>
            </a:r>
          </a:p>
        </p:txBody>
      </p:sp>
      <p:grpSp>
        <p:nvGrpSpPr>
          <p:cNvPr id="13" name="Group 12">
            <a:extLst>
              <a:ext uri="{FF2B5EF4-FFF2-40B4-BE49-F238E27FC236}">
                <a16:creationId xmlns:a16="http://schemas.microsoft.com/office/drawing/2014/main" id="{7F580805-6A20-4070-9E65-2F2913E29332}"/>
              </a:ext>
            </a:extLst>
          </p:cNvPr>
          <p:cNvGrpSpPr/>
          <p:nvPr/>
        </p:nvGrpSpPr>
        <p:grpSpPr>
          <a:xfrm>
            <a:off x="6185143" y="4706979"/>
            <a:ext cx="5807758" cy="291923"/>
            <a:chOff x="222734" y="2039325"/>
            <a:chExt cx="5807758" cy="295200"/>
          </a:xfrm>
        </p:grpSpPr>
        <p:sp>
          <p:nvSpPr>
            <p:cNvPr id="14" name="Rectangle 13">
              <a:extLst>
                <a:ext uri="{FF2B5EF4-FFF2-40B4-BE49-F238E27FC236}">
                  <a16:creationId xmlns:a16="http://schemas.microsoft.com/office/drawing/2014/main" id="{092BC9E1-3CBE-6D04-79E5-D2420ACE9CBA}"/>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Pentagon 74">
              <a:extLst>
                <a:ext uri="{FF2B5EF4-FFF2-40B4-BE49-F238E27FC236}">
                  <a16:creationId xmlns:a16="http://schemas.microsoft.com/office/drawing/2014/main" id="{3795F230-3345-1DC1-24F8-C9508FC9A4A7}"/>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Projected Gains</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6" name="TextBox 15">
            <a:extLst>
              <a:ext uri="{FF2B5EF4-FFF2-40B4-BE49-F238E27FC236}">
                <a16:creationId xmlns:a16="http://schemas.microsoft.com/office/drawing/2014/main" id="{540CD6F4-A16B-8D03-BD82-22F78301DEFD}"/>
              </a:ext>
            </a:extLst>
          </p:cNvPr>
          <p:cNvSpPr txBox="1"/>
          <p:nvPr/>
        </p:nvSpPr>
        <p:spPr>
          <a:xfrm>
            <a:off x="6185143" y="5102444"/>
            <a:ext cx="6105644" cy="1384995"/>
          </a:xfrm>
          <a:prstGeom prst="rect">
            <a:avLst/>
          </a:prstGeom>
          <a:noFill/>
        </p:spPr>
        <p:txBody>
          <a:bodyPr wrap="square">
            <a:spAutoFit/>
          </a:bodyPr>
          <a:lstStyle/>
          <a:p>
            <a:r>
              <a:rPr lang="en-US" sz="1400" b="1" dirty="0"/>
              <a:t>Skill Path Challenges</a:t>
            </a:r>
            <a:endParaRPr lang="en-US" sz="1400" dirty="0"/>
          </a:p>
          <a:p>
            <a:pPr marL="285750" indent="-285750">
              <a:buFont typeface="Wingdings" panose="05000000000000000000" pitchFamily="2" charset="2"/>
              <a:buChar char="§"/>
            </a:pPr>
            <a:r>
              <a:rPr lang="en-US" sz="1400" dirty="0"/>
              <a:t>30-day themed journeys (e.g., “Data Science in 30 Days”).</a:t>
            </a:r>
          </a:p>
          <a:p>
            <a:pPr marL="285750" indent="-285750">
              <a:buFont typeface="Wingdings" panose="05000000000000000000" pitchFamily="2" charset="2"/>
              <a:buChar char="§"/>
            </a:pPr>
            <a:r>
              <a:rPr lang="en-US" sz="1400" dirty="0"/>
              <a:t>AI nudges, peer accountability, milestone rewards.</a:t>
            </a:r>
          </a:p>
          <a:p>
            <a:r>
              <a:rPr lang="en-US" sz="1400" b="1" dirty="0"/>
              <a:t>Impact:</a:t>
            </a:r>
            <a:endParaRPr lang="en-US" sz="1400" dirty="0"/>
          </a:p>
          <a:p>
            <a:pPr marL="285750" indent="-285750">
              <a:buFont typeface="Wingdings" panose="05000000000000000000" pitchFamily="2" charset="2"/>
              <a:buChar char="§"/>
            </a:pPr>
            <a:r>
              <a:rPr lang="en-US" sz="1400" dirty="0"/>
              <a:t>Completion </a:t>
            </a:r>
            <a:r>
              <a:rPr lang="en-US" sz="1400" b="1" dirty="0">
                <a:solidFill>
                  <a:srgbClr val="009A44"/>
                </a:solidFill>
              </a:rPr>
              <a:t>↑</a:t>
            </a:r>
            <a:r>
              <a:rPr lang="en-US" sz="1400" dirty="0"/>
              <a:t> +25%</a:t>
            </a:r>
          </a:p>
          <a:p>
            <a:pPr marL="285750" indent="-285750">
              <a:buFont typeface="Wingdings" panose="05000000000000000000" pitchFamily="2" charset="2"/>
              <a:buChar char="§"/>
            </a:pPr>
            <a:r>
              <a:rPr lang="en-US" sz="1400" dirty="0"/>
              <a:t>Subscription retention </a:t>
            </a:r>
            <a:r>
              <a:rPr lang="en-US" sz="1400" b="1" dirty="0">
                <a:solidFill>
                  <a:srgbClr val="009A44"/>
                </a:solidFill>
              </a:rPr>
              <a:t>↑</a:t>
            </a:r>
            <a:r>
              <a:rPr lang="en-US" sz="1400" dirty="0"/>
              <a:t> +15%</a:t>
            </a:r>
          </a:p>
        </p:txBody>
      </p:sp>
    </p:spTree>
    <p:extLst>
      <p:ext uri="{BB962C8B-B14F-4D97-AF65-F5344CB8AC3E}">
        <p14:creationId xmlns:p14="http://schemas.microsoft.com/office/powerpoint/2010/main" val="22731320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5" y="416957"/>
            <a:ext cx="10694772" cy="369845"/>
          </a:xfrm>
          <a:prstGeom prst="rect">
            <a:avLst/>
          </a:prstGeom>
          <a:noFill/>
        </p:spPr>
        <p:txBody>
          <a:bodyPr wrap="square">
            <a:spAutoFit/>
          </a:bodyPr>
          <a:lstStyle/>
          <a:p>
            <a:pPr algn="just">
              <a:lnSpc>
                <a:spcPts val="1900"/>
              </a:lnSpc>
              <a:defRPr/>
            </a:pPr>
            <a:r>
              <a:rPr lang="en-US" sz="2800" b="1" dirty="0">
                <a:solidFill>
                  <a:prstClr val="black"/>
                </a:solidFill>
                <a:latin typeface="+mj-lt"/>
              </a:rPr>
              <a:t>LMS: Vision</a:t>
            </a:r>
          </a:p>
        </p:txBody>
      </p:sp>
      <p:sp>
        <p:nvSpPr>
          <p:cNvPr id="8" name="Rectangle: Rounded Corners 7">
            <a:extLst>
              <a:ext uri="{FF2B5EF4-FFF2-40B4-BE49-F238E27FC236}">
                <a16:creationId xmlns:a16="http://schemas.microsoft.com/office/drawing/2014/main" id="{E9C04715-BFAC-D4C5-44DD-83334D422561}"/>
              </a:ext>
            </a:extLst>
          </p:cNvPr>
          <p:cNvSpPr/>
          <p:nvPr/>
        </p:nvSpPr>
        <p:spPr bwMode="gray">
          <a:xfrm>
            <a:off x="290064" y="1131710"/>
            <a:ext cx="11134147"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Target: High School &amp; College Students.</a:t>
            </a:r>
            <a:endParaRPr lang="en-US" sz="1600" dirty="0"/>
          </a:p>
        </p:txBody>
      </p:sp>
      <p:grpSp>
        <p:nvGrpSpPr>
          <p:cNvPr id="9" name="Group 8">
            <a:extLst>
              <a:ext uri="{FF2B5EF4-FFF2-40B4-BE49-F238E27FC236}">
                <a16:creationId xmlns:a16="http://schemas.microsoft.com/office/drawing/2014/main" id="{33F67A75-B183-EE66-4938-295851981B04}"/>
              </a:ext>
            </a:extLst>
          </p:cNvPr>
          <p:cNvGrpSpPr/>
          <p:nvPr/>
        </p:nvGrpSpPr>
        <p:grpSpPr>
          <a:xfrm>
            <a:off x="290065" y="1980118"/>
            <a:ext cx="11134148" cy="288683"/>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Top 3 AI-First Features:</a:t>
              </a:r>
            </a:p>
          </p:txBody>
        </p:sp>
      </p:grpSp>
      <p:sp>
        <p:nvSpPr>
          <p:cNvPr id="12" name="TextBox 11">
            <a:extLst>
              <a:ext uri="{FF2B5EF4-FFF2-40B4-BE49-F238E27FC236}">
                <a16:creationId xmlns:a16="http://schemas.microsoft.com/office/drawing/2014/main" id="{E2821A8B-F4FE-F1CF-CF48-D3FA8E7B0D95}"/>
              </a:ext>
            </a:extLst>
          </p:cNvPr>
          <p:cNvSpPr txBox="1"/>
          <p:nvPr/>
        </p:nvSpPr>
        <p:spPr>
          <a:xfrm>
            <a:off x="290065" y="2372343"/>
            <a:ext cx="9703795" cy="923330"/>
          </a:xfrm>
          <a:prstGeom prst="rect">
            <a:avLst/>
          </a:prstGeom>
          <a:noFill/>
        </p:spPr>
        <p:txBody>
          <a:bodyPr wrap="square">
            <a:spAutoFit/>
          </a:bodyPr>
          <a:lstStyle/>
          <a:p>
            <a:pPr marL="285750" indent="-285750">
              <a:buFont typeface="Wingdings" panose="05000000000000000000" pitchFamily="2" charset="2"/>
              <a:buChar char="§"/>
            </a:pPr>
            <a:r>
              <a:rPr lang="en-IN" b="1" dirty="0"/>
              <a:t>AI Study Coach:</a:t>
            </a:r>
            <a:r>
              <a:rPr lang="en-IN" dirty="0"/>
              <a:t> Real-time LLM tutor with knowledge graph for contextual accuracy.</a:t>
            </a:r>
          </a:p>
          <a:p>
            <a:pPr marL="285750" indent="-285750">
              <a:buFont typeface="Wingdings" panose="05000000000000000000" pitchFamily="2" charset="2"/>
              <a:buChar char="§"/>
            </a:pPr>
            <a:r>
              <a:rPr lang="en-IN" b="1" dirty="0"/>
              <a:t>Adaptive Skill Tracks:</a:t>
            </a:r>
            <a:r>
              <a:rPr lang="en-IN" dirty="0"/>
              <a:t> ML adjusts difficulty &amp; content format based on learner performance.</a:t>
            </a:r>
          </a:p>
          <a:p>
            <a:pPr marL="285750" indent="-285750">
              <a:buFont typeface="Wingdings" panose="05000000000000000000" pitchFamily="2" charset="2"/>
              <a:buChar char="§"/>
            </a:pPr>
            <a:r>
              <a:rPr lang="en-IN" b="1" dirty="0"/>
              <a:t>Gamified Social Learning:</a:t>
            </a:r>
            <a:r>
              <a:rPr lang="en-IN" dirty="0"/>
              <a:t> XP points, badges, leaderboards, team challenges.</a:t>
            </a:r>
          </a:p>
        </p:txBody>
      </p:sp>
      <p:pic>
        <p:nvPicPr>
          <p:cNvPr id="6" name="Picture 5">
            <a:extLst>
              <a:ext uri="{FF2B5EF4-FFF2-40B4-BE49-F238E27FC236}">
                <a16:creationId xmlns:a16="http://schemas.microsoft.com/office/drawing/2014/main" id="{3D6507C7-88BB-F1CA-6722-F5F48F4B0546}"/>
              </a:ext>
            </a:extLst>
          </p:cNvPr>
          <p:cNvPicPr>
            <a:picLocks noChangeAspect="1"/>
          </p:cNvPicPr>
          <p:nvPr/>
        </p:nvPicPr>
        <p:blipFill rotWithShape="1">
          <a:blip r:embed="rId2"/>
          <a:srcRect t="2230" r="5835"/>
          <a:stretch/>
        </p:blipFill>
        <p:spPr>
          <a:xfrm>
            <a:off x="9850704" y="99172"/>
            <a:ext cx="2268265" cy="542777"/>
          </a:xfrm>
          <a:prstGeom prst="rect">
            <a:avLst/>
          </a:prstGeom>
        </p:spPr>
      </p:pic>
      <p:grpSp>
        <p:nvGrpSpPr>
          <p:cNvPr id="18" name="Group 17">
            <a:extLst>
              <a:ext uri="{FF2B5EF4-FFF2-40B4-BE49-F238E27FC236}">
                <a16:creationId xmlns:a16="http://schemas.microsoft.com/office/drawing/2014/main" id="{4F5D8894-34DF-AA47-F08E-CB3861561B1C}"/>
              </a:ext>
            </a:extLst>
          </p:cNvPr>
          <p:cNvGrpSpPr/>
          <p:nvPr/>
        </p:nvGrpSpPr>
        <p:grpSpPr>
          <a:xfrm>
            <a:off x="290065" y="3447333"/>
            <a:ext cx="11134148" cy="288683"/>
            <a:chOff x="222734" y="2039325"/>
            <a:chExt cx="5807758" cy="291924"/>
          </a:xfrm>
        </p:grpSpPr>
        <p:sp>
          <p:nvSpPr>
            <p:cNvPr id="19" name="Rectangle 18">
              <a:extLst>
                <a:ext uri="{FF2B5EF4-FFF2-40B4-BE49-F238E27FC236}">
                  <a16:creationId xmlns:a16="http://schemas.microsoft.com/office/drawing/2014/main" id="{F7F34C28-CF31-F62B-D757-54BD07E06A5E}"/>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Pentagon 74">
              <a:extLst>
                <a:ext uri="{FF2B5EF4-FFF2-40B4-BE49-F238E27FC236}">
                  <a16:creationId xmlns:a16="http://schemas.microsoft.com/office/drawing/2014/main" id="{4C2A448A-19D4-74C8-420B-82DF6034567B}"/>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New Feature: AI Study Coach</a:t>
              </a:r>
            </a:p>
          </p:txBody>
        </p:sp>
      </p:grpSp>
      <p:sp>
        <p:nvSpPr>
          <p:cNvPr id="24" name="TextBox 23">
            <a:extLst>
              <a:ext uri="{FF2B5EF4-FFF2-40B4-BE49-F238E27FC236}">
                <a16:creationId xmlns:a16="http://schemas.microsoft.com/office/drawing/2014/main" id="{0CAE47FA-2A34-AA3F-2E68-0F0107BD12A8}"/>
              </a:ext>
            </a:extLst>
          </p:cNvPr>
          <p:cNvSpPr txBox="1"/>
          <p:nvPr/>
        </p:nvSpPr>
        <p:spPr>
          <a:xfrm>
            <a:off x="180439" y="3812520"/>
            <a:ext cx="6094070" cy="369332"/>
          </a:xfrm>
          <a:prstGeom prst="rect">
            <a:avLst/>
          </a:prstGeom>
          <a:noFill/>
        </p:spPr>
        <p:txBody>
          <a:bodyPr wrap="square">
            <a:spAutoFit/>
          </a:bodyPr>
          <a:lstStyle/>
          <a:p>
            <a:r>
              <a:rPr lang="en-IN" b="1" dirty="0"/>
              <a:t>User Flow</a:t>
            </a:r>
            <a:r>
              <a:rPr lang="en-IN" dirty="0"/>
              <a:t>:</a:t>
            </a:r>
          </a:p>
        </p:txBody>
      </p:sp>
      <p:grpSp>
        <p:nvGrpSpPr>
          <p:cNvPr id="75" name="Group 74">
            <a:extLst>
              <a:ext uri="{FF2B5EF4-FFF2-40B4-BE49-F238E27FC236}">
                <a16:creationId xmlns:a16="http://schemas.microsoft.com/office/drawing/2014/main" id="{2C37444D-D68B-325B-D3AE-03F4D660A7F2}"/>
              </a:ext>
            </a:extLst>
          </p:cNvPr>
          <p:cNvGrpSpPr/>
          <p:nvPr/>
        </p:nvGrpSpPr>
        <p:grpSpPr>
          <a:xfrm>
            <a:off x="180439" y="4235806"/>
            <a:ext cx="11929753" cy="680899"/>
            <a:chOff x="384076" y="4070974"/>
            <a:chExt cx="10234037" cy="619734"/>
          </a:xfrm>
        </p:grpSpPr>
        <p:sp>
          <p:nvSpPr>
            <p:cNvPr id="76" name="Freeform: Shape 75">
              <a:extLst>
                <a:ext uri="{FF2B5EF4-FFF2-40B4-BE49-F238E27FC236}">
                  <a16:creationId xmlns:a16="http://schemas.microsoft.com/office/drawing/2014/main" id="{C3DE2732-EA4F-DC23-5652-F8F2342BBA03}"/>
                </a:ext>
              </a:extLst>
            </p:cNvPr>
            <p:cNvSpPr/>
            <p:nvPr/>
          </p:nvSpPr>
          <p:spPr>
            <a:xfrm>
              <a:off x="384076"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Login</a:t>
              </a:r>
              <a:endParaRPr lang="en-IN" sz="1600" b="1" kern="1200" dirty="0"/>
            </a:p>
          </p:txBody>
        </p:sp>
        <p:sp>
          <p:nvSpPr>
            <p:cNvPr id="77" name="Freeform: Shape 76">
              <a:extLst>
                <a:ext uri="{FF2B5EF4-FFF2-40B4-BE49-F238E27FC236}">
                  <a16:creationId xmlns:a16="http://schemas.microsoft.com/office/drawing/2014/main" id="{2FD8840B-C699-E357-B323-1F3ABDCF87B9}"/>
                </a:ext>
              </a:extLst>
            </p:cNvPr>
            <p:cNvSpPr/>
            <p:nvPr/>
          </p:nvSpPr>
          <p:spPr>
            <a:xfrm>
              <a:off x="1451025" y="423805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dirty="0"/>
            </a:p>
          </p:txBody>
        </p:sp>
        <p:sp>
          <p:nvSpPr>
            <p:cNvPr id="78" name="Freeform: Shape 77">
              <a:extLst>
                <a:ext uri="{FF2B5EF4-FFF2-40B4-BE49-F238E27FC236}">
                  <a16:creationId xmlns:a16="http://schemas.microsoft.com/office/drawing/2014/main" id="{7B276BA3-70D0-48A1-B17F-6907E5ACED6D}"/>
                </a:ext>
              </a:extLst>
            </p:cNvPr>
            <p:cNvSpPr/>
            <p:nvPr/>
          </p:nvSpPr>
          <p:spPr>
            <a:xfrm>
              <a:off x="1683633" y="4070974"/>
              <a:ext cx="1218688"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100921"/>
                <a:satOff val="2364"/>
                <a:lumOff val="533"/>
                <a:alphaOff val="0"/>
              </a:schemeClr>
            </a:fillRef>
            <a:effectRef idx="0">
              <a:schemeClr val="accent5">
                <a:hueOff val="100921"/>
                <a:satOff val="2364"/>
                <a:lumOff val="533"/>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Dashboard</a:t>
              </a:r>
              <a:endParaRPr lang="en-IN" sz="1600" b="1" kern="1200" dirty="0"/>
            </a:p>
          </p:txBody>
        </p:sp>
        <p:sp>
          <p:nvSpPr>
            <p:cNvPr id="79" name="Freeform: Shape 78">
              <a:extLst>
                <a:ext uri="{FF2B5EF4-FFF2-40B4-BE49-F238E27FC236}">
                  <a16:creationId xmlns:a16="http://schemas.microsoft.com/office/drawing/2014/main" id="{E7CA53D1-F047-1275-16F2-F3DFF13BC7D4}"/>
                </a:ext>
              </a:extLst>
            </p:cNvPr>
            <p:cNvSpPr/>
            <p:nvPr/>
          </p:nvSpPr>
          <p:spPr>
            <a:xfrm>
              <a:off x="2930686" y="4247353"/>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117741"/>
                <a:satOff val="2757"/>
                <a:lumOff val="621"/>
                <a:alphaOff val="0"/>
              </a:schemeClr>
            </a:fillRef>
            <a:effectRef idx="0">
              <a:schemeClr val="accent5">
                <a:hueOff val="117741"/>
                <a:satOff val="2757"/>
                <a:lumOff val="621"/>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0" name="Freeform: Shape 79">
              <a:extLst>
                <a:ext uri="{FF2B5EF4-FFF2-40B4-BE49-F238E27FC236}">
                  <a16:creationId xmlns:a16="http://schemas.microsoft.com/office/drawing/2014/main" id="{BD27A1C6-9BB7-E97B-2BAC-B440A4292198}"/>
                </a:ext>
              </a:extLst>
            </p:cNvPr>
            <p:cNvSpPr/>
            <p:nvPr/>
          </p:nvSpPr>
          <p:spPr>
            <a:xfrm>
              <a:off x="3161608"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201841"/>
                <a:satOff val="4727"/>
                <a:lumOff val="1065"/>
                <a:alphaOff val="0"/>
              </a:schemeClr>
            </a:fillRef>
            <a:effectRef idx="0">
              <a:schemeClr val="accent5">
                <a:hueOff val="201841"/>
                <a:satOff val="4727"/>
                <a:lumOff val="1065"/>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Select Course</a:t>
              </a:r>
              <a:endParaRPr lang="en-IN" sz="1600" b="1" kern="1200" dirty="0"/>
            </a:p>
          </p:txBody>
        </p:sp>
        <p:sp>
          <p:nvSpPr>
            <p:cNvPr id="81" name="Freeform: Shape 80">
              <a:extLst>
                <a:ext uri="{FF2B5EF4-FFF2-40B4-BE49-F238E27FC236}">
                  <a16:creationId xmlns:a16="http://schemas.microsoft.com/office/drawing/2014/main" id="{404CF0E2-C240-270A-FDB1-3B71F172A82C}"/>
                </a:ext>
              </a:extLst>
            </p:cNvPr>
            <p:cNvSpPr/>
            <p:nvPr/>
          </p:nvSpPr>
          <p:spPr>
            <a:xfrm>
              <a:off x="4233312" y="423511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235482"/>
                <a:satOff val="5515"/>
                <a:lumOff val="1243"/>
                <a:alphaOff val="0"/>
              </a:schemeClr>
            </a:fillRef>
            <a:effectRef idx="0">
              <a:schemeClr val="accent5">
                <a:hueOff val="235482"/>
                <a:satOff val="5515"/>
                <a:lumOff val="1243"/>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dirty="0"/>
            </a:p>
          </p:txBody>
        </p:sp>
        <p:sp>
          <p:nvSpPr>
            <p:cNvPr id="82" name="Freeform: Shape 81">
              <a:extLst>
                <a:ext uri="{FF2B5EF4-FFF2-40B4-BE49-F238E27FC236}">
                  <a16:creationId xmlns:a16="http://schemas.microsoft.com/office/drawing/2014/main" id="{37AFC3FE-1910-BA52-793E-3F2DF7BB12BD}"/>
                </a:ext>
              </a:extLst>
            </p:cNvPr>
            <p:cNvSpPr/>
            <p:nvPr/>
          </p:nvSpPr>
          <p:spPr>
            <a:xfrm>
              <a:off x="4486219" y="4070974"/>
              <a:ext cx="1285916"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302762"/>
                <a:satOff val="7091"/>
                <a:lumOff val="1598"/>
                <a:alphaOff val="0"/>
              </a:schemeClr>
            </a:fillRef>
            <a:effectRef idx="0">
              <a:schemeClr val="accent5">
                <a:hueOff val="302762"/>
                <a:satOff val="7091"/>
                <a:lumOff val="1598"/>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US" sz="1600" b="1" dirty="0"/>
                <a:t>Lesson Player with AI Coach</a:t>
              </a:r>
              <a:endParaRPr lang="en-IN" sz="1600" b="1" kern="1200" dirty="0"/>
            </a:p>
          </p:txBody>
        </p:sp>
        <p:sp>
          <p:nvSpPr>
            <p:cNvPr id="83" name="Freeform: Shape 82">
              <a:extLst>
                <a:ext uri="{FF2B5EF4-FFF2-40B4-BE49-F238E27FC236}">
                  <a16:creationId xmlns:a16="http://schemas.microsoft.com/office/drawing/2014/main" id="{5B0CCFBA-13A7-DA50-1ECD-A5CA84B00299}"/>
                </a:ext>
              </a:extLst>
            </p:cNvPr>
            <p:cNvSpPr/>
            <p:nvPr/>
          </p:nvSpPr>
          <p:spPr>
            <a:xfrm>
              <a:off x="5831022" y="423511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353222"/>
                <a:satOff val="8272"/>
                <a:lumOff val="1864"/>
                <a:alphaOff val="0"/>
              </a:schemeClr>
            </a:fillRef>
            <a:effectRef idx="0">
              <a:schemeClr val="accent5">
                <a:hueOff val="353222"/>
                <a:satOff val="8272"/>
                <a:lumOff val="1864"/>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4" name="Freeform: Shape 83">
              <a:extLst>
                <a:ext uri="{FF2B5EF4-FFF2-40B4-BE49-F238E27FC236}">
                  <a16:creationId xmlns:a16="http://schemas.microsoft.com/office/drawing/2014/main" id="{494D55B1-AEF5-FFC9-2E53-99EAC4150C5D}"/>
                </a:ext>
              </a:extLst>
            </p:cNvPr>
            <p:cNvSpPr/>
            <p:nvPr/>
          </p:nvSpPr>
          <p:spPr>
            <a:xfrm>
              <a:off x="6094434" y="4070974"/>
              <a:ext cx="1333909"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403683"/>
                <a:satOff val="9454"/>
                <a:lumOff val="2130"/>
                <a:alphaOff val="0"/>
              </a:schemeClr>
            </a:fillRef>
            <a:effectRef idx="0">
              <a:schemeClr val="accent5">
                <a:hueOff val="403683"/>
                <a:satOff val="9454"/>
                <a:lumOff val="2130"/>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Ask Questions/Get Hints</a:t>
              </a:r>
              <a:endParaRPr lang="en-IN" sz="1600" b="1" kern="1200" dirty="0"/>
            </a:p>
          </p:txBody>
        </p:sp>
        <p:sp>
          <p:nvSpPr>
            <p:cNvPr id="85" name="Freeform: Shape 84">
              <a:extLst>
                <a:ext uri="{FF2B5EF4-FFF2-40B4-BE49-F238E27FC236}">
                  <a16:creationId xmlns:a16="http://schemas.microsoft.com/office/drawing/2014/main" id="{A4445368-56A5-9849-F993-D14D66C1A442}"/>
                </a:ext>
              </a:extLst>
            </p:cNvPr>
            <p:cNvSpPr/>
            <p:nvPr/>
          </p:nvSpPr>
          <p:spPr>
            <a:xfrm>
              <a:off x="7472783" y="4238056"/>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470963"/>
                <a:satOff val="11030"/>
                <a:lumOff val="2485"/>
                <a:alphaOff val="0"/>
              </a:schemeClr>
            </a:fillRef>
            <a:effectRef idx="0">
              <a:schemeClr val="accent5">
                <a:hueOff val="470963"/>
                <a:satOff val="11030"/>
                <a:lumOff val="2485"/>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6" name="Freeform: Shape 85">
              <a:extLst>
                <a:ext uri="{FF2B5EF4-FFF2-40B4-BE49-F238E27FC236}">
                  <a16:creationId xmlns:a16="http://schemas.microsoft.com/office/drawing/2014/main" id="{36325104-24DB-28EA-1E5B-540EB338C3FA}"/>
                </a:ext>
              </a:extLst>
            </p:cNvPr>
            <p:cNvSpPr/>
            <p:nvPr/>
          </p:nvSpPr>
          <p:spPr>
            <a:xfrm>
              <a:off x="7713708" y="4070974"/>
              <a:ext cx="1590726"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504603"/>
                <a:satOff val="11818"/>
                <a:lumOff val="2663"/>
                <a:alphaOff val="0"/>
              </a:schemeClr>
            </a:fillRef>
            <a:effectRef idx="0">
              <a:schemeClr val="accent5">
                <a:hueOff val="504603"/>
                <a:satOff val="11818"/>
                <a:lumOff val="2663"/>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US" sz="1600" b="1" dirty="0"/>
                <a:t>AI Gives Feedback &amp; Schedules Revision</a:t>
              </a:r>
              <a:endParaRPr lang="en-IN" sz="1600" b="1" kern="1200" dirty="0"/>
            </a:p>
          </p:txBody>
        </p:sp>
        <p:sp>
          <p:nvSpPr>
            <p:cNvPr id="87" name="Freeform: Shape 86">
              <a:extLst>
                <a:ext uri="{FF2B5EF4-FFF2-40B4-BE49-F238E27FC236}">
                  <a16:creationId xmlns:a16="http://schemas.microsoft.com/office/drawing/2014/main" id="{BFFED8D3-9F88-3368-1106-DC498EC284A9}"/>
                </a:ext>
              </a:extLst>
            </p:cNvPr>
            <p:cNvSpPr/>
            <p:nvPr/>
          </p:nvSpPr>
          <p:spPr>
            <a:xfrm>
              <a:off x="8882780" y="430137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588704"/>
                <a:satOff val="13787"/>
                <a:lumOff val="3107"/>
                <a:alphaOff val="0"/>
              </a:schemeClr>
            </a:fillRef>
            <a:effectRef idx="0">
              <a:schemeClr val="accent5">
                <a:hueOff val="588704"/>
                <a:satOff val="13787"/>
                <a:lumOff val="3107"/>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8" name="Freeform: Shape 87">
              <a:extLst>
                <a:ext uri="{FF2B5EF4-FFF2-40B4-BE49-F238E27FC236}">
                  <a16:creationId xmlns:a16="http://schemas.microsoft.com/office/drawing/2014/main" id="{64B74780-C171-A314-6596-E41038C9B70F}"/>
                </a:ext>
              </a:extLst>
            </p:cNvPr>
            <p:cNvSpPr/>
            <p:nvPr/>
          </p:nvSpPr>
          <p:spPr>
            <a:xfrm>
              <a:off x="9585222"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605524"/>
                <a:satOff val="14181"/>
                <a:lumOff val="3195"/>
                <a:alphaOff val="0"/>
              </a:schemeClr>
            </a:fillRef>
            <a:effectRef idx="0">
              <a:schemeClr val="accent5">
                <a:hueOff val="605524"/>
                <a:satOff val="14181"/>
                <a:lumOff val="3195"/>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Rewards</a:t>
              </a:r>
              <a:endParaRPr lang="en-IN" sz="1600" b="1" kern="1200" dirty="0"/>
            </a:p>
          </p:txBody>
        </p:sp>
      </p:grpSp>
      <p:sp>
        <p:nvSpPr>
          <p:cNvPr id="92" name="Freeform: Shape 91">
            <a:extLst>
              <a:ext uri="{FF2B5EF4-FFF2-40B4-BE49-F238E27FC236}">
                <a16:creationId xmlns:a16="http://schemas.microsoft.com/office/drawing/2014/main" id="{5922748B-80CD-5517-38F1-7FF717B90F91}"/>
              </a:ext>
            </a:extLst>
          </p:cNvPr>
          <p:cNvSpPr/>
          <p:nvPr/>
        </p:nvSpPr>
        <p:spPr>
          <a:xfrm>
            <a:off x="10632323" y="4429592"/>
            <a:ext cx="255254" cy="281439"/>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470963"/>
              <a:satOff val="11030"/>
              <a:lumOff val="2485"/>
              <a:alphaOff val="0"/>
            </a:schemeClr>
          </a:fillRef>
          <a:effectRef idx="0">
            <a:schemeClr val="accent5">
              <a:hueOff val="470963"/>
              <a:satOff val="11030"/>
              <a:lumOff val="2485"/>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grpSp>
        <p:nvGrpSpPr>
          <p:cNvPr id="93" name="Group 92">
            <a:extLst>
              <a:ext uri="{FF2B5EF4-FFF2-40B4-BE49-F238E27FC236}">
                <a16:creationId xmlns:a16="http://schemas.microsoft.com/office/drawing/2014/main" id="{6A1A0917-6F1E-F22F-7876-E5BAF6D79E46}"/>
              </a:ext>
            </a:extLst>
          </p:cNvPr>
          <p:cNvGrpSpPr/>
          <p:nvPr/>
        </p:nvGrpSpPr>
        <p:grpSpPr>
          <a:xfrm>
            <a:off x="348123" y="5169850"/>
            <a:ext cx="11134148" cy="288683"/>
            <a:chOff x="222734" y="2039325"/>
            <a:chExt cx="5807758" cy="291924"/>
          </a:xfrm>
        </p:grpSpPr>
        <p:sp>
          <p:nvSpPr>
            <p:cNvPr id="94" name="Rectangle 93">
              <a:extLst>
                <a:ext uri="{FF2B5EF4-FFF2-40B4-BE49-F238E27FC236}">
                  <a16:creationId xmlns:a16="http://schemas.microsoft.com/office/drawing/2014/main" id="{4D74C5F0-6FAE-B346-E362-73ADCDF911ED}"/>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Pentagon 74">
              <a:extLst>
                <a:ext uri="{FF2B5EF4-FFF2-40B4-BE49-F238E27FC236}">
                  <a16:creationId xmlns:a16="http://schemas.microsoft.com/office/drawing/2014/main" id="{EF419847-1E27-0186-3A92-3AC9FA9DD4BA}"/>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 Underpinning:</a:t>
              </a:r>
            </a:p>
          </p:txBody>
        </p:sp>
      </p:grpSp>
      <p:sp>
        <p:nvSpPr>
          <p:cNvPr id="98" name="TextBox 97">
            <a:extLst>
              <a:ext uri="{FF2B5EF4-FFF2-40B4-BE49-F238E27FC236}">
                <a16:creationId xmlns:a16="http://schemas.microsoft.com/office/drawing/2014/main" id="{90A2148E-E6E9-FBB3-62A7-8CE4A79B71FD}"/>
              </a:ext>
            </a:extLst>
          </p:cNvPr>
          <p:cNvSpPr txBox="1"/>
          <p:nvPr/>
        </p:nvSpPr>
        <p:spPr>
          <a:xfrm>
            <a:off x="290064" y="5596846"/>
            <a:ext cx="9259050" cy="652794"/>
          </a:xfrm>
          <a:prstGeom prst="rect">
            <a:avLst/>
          </a:prstGeom>
          <a:noFill/>
        </p:spPr>
        <p:txBody>
          <a:bodyPr wrap="square">
            <a:spAutoFit/>
          </a:bodyPr>
          <a:lstStyle/>
          <a:p>
            <a:pPr marL="285750" indent="-285750">
              <a:buFont typeface="Wingdings" panose="05000000000000000000" pitchFamily="2" charset="2"/>
              <a:buChar char="§"/>
            </a:pPr>
            <a:r>
              <a:rPr lang="en-US" dirty="0"/>
              <a:t>LLM fine-tuned with subject-specific datasets.</a:t>
            </a:r>
          </a:p>
          <a:p>
            <a:pPr marL="285750" indent="-285750">
              <a:buFont typeface="Wingdings" panose="05000000000000000000" pitchFamily="2" charset="2"/>
              <a:buChar char="§"/>
            </a:pPr>
            <a:r>
              <a:rPr lang="en-US" dirty="0"/>
              <a:t>Retrieval-Augmented Generation (RAG) for accurate, lesson-specific responses.</a:t>
            </a:r>
          </a:p>
        </p:txBody>
      </p:sp>
    </p:spTree>
    <p:extLst>
      <p:ext uri="{BB962C8B-B14F-4D97-AF65-F5344CB8AC3E}">
        <p14:creationId xmlns:p14="http://schemas.microsoft.com/office/powerpoint/2010/main" val="32597479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Deloitte Brand Theme">
  <a:themeElements>
    <a:clrScheme name="Deloitte">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Deloitte Brand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235</TotalTime>
  <Words>1289</Words>
  <Application>Microsoft Office PowerPoint</Application>
  <PresentationFormat>Widescreen</PresentationFormat>
  <Paragraphs>219</Paragraphs>
  <Slides>11</Slides>
  <Notes>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2" baseType="lpstr">
      <vt:lpstr>Aptos</vt:lpstr>
      <vt:lpstr>Arial</vt:lpstr>
      <vt:lpstr>Calibri</vt:lpstr>
      <vt:lpstr>Calibri Light</vt:lpstr>
      <vt:lpstr>Open Sans</vt:lpstr>
      <vt:lpstr>Verdana</vt:lpstr>
      <vt:lpstr>Wingdings</vt:lpstr>
      <vt:lpstr>Wingdings 2</vt:lpstr>
      <vt:lpstr>3_Deloitte Brand Theme</vt:lpstr>
      <vt:lpstr>Deloitte Brand Theme</vt:lpstr>
      <vt:lpstr>think-cell Slide</vt:lpstr>
      <vt:lpstr>A CX-Driven AI Learning Platform Makeover  </vt:lpstr>
      <vt:lpstr>Why This Matters – The Shift Towards AI-Centric Learning Experiences</vt:lpstr>
      <vt:lpstr>Coursera – A Mature Benchmark in AI-Enabled Learning</vt:lpstr>
      <vt:lpstr>User Journey</vt:lpstr>
      <vt:lpstr>Engagement Levers</vt:lpstr>
      <vt:lpstr>AI Features &amp; Impact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Deloitte  Transformation Solutions</dc:title>
  <dc:creator>prajnale@deloitte.com</dc:creator>
  <cp:lastModifiedBy>Rajnale, Pravin</cp:lastModifiedBy>
  <cp:revision>10</cp:revision>
  <dcterms:created xsi:type="dcterms:W3CDTF">2025-04-07T13:07:59Z</dcterms:created>
  <dcterms:modified xsi:type="dcterms:W3CDTF">2025-08-14T04:12:03Z</dcterms:modified>
</cp:coreProperties>
</file>